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43">
          <p15:clr>
            <a:srgbClr val="A4A3A4"/>
          </p15:clr>
        </p15:guide>
        <p15:guide id="2" pos="5542">
          <p15:clr>
            <a:srgbClr val="A4A3A4"/>
          </p15:clr>
        </p15:guide>
        <p15:guide id="3" pos="226">
          <p15:clr>
            <a:srgbClr val="A4A3A4"/>
          </p15:clr>
        </p15:guide>
        <p15:guide id="4" pos="426">
          <p15:clr>
            <a:srgbClr val="A4A3A4"/>
          </p15:clr>
        </p15:guide>
        <p15:guide id="5" pos="601">
          <p15:clr>
            <a:srgbClr val="A4A3A4"/>
          </p15:clr>
        </p15:guide>
        <p15:guide id="6" pos="7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054" autoAdjust="0"/>
    <p:restoredTop sz="94700" autoAdjust="0"/>
  </p:normalViewPr>
  <p:slideViewPr>
    <p:cSldViewPr snapToObjects="1" showGuides="1">
      <p:cViewPr varScale="1">
        <p:scale>
          <a:sx n="69" d="100"/>
          <a:sy n="69" d="100"/>
        </p:scale>
        <p:origin x="60" y="888"/>
      </p:cViewPr>
      <p:guideLst>
        <p:guide orient="horz" pos="743"/>
        <p:guide pos="5542"/>
        <p:guide pos="226"/>
        <p:guide pos="426"/>
        <p:guide pos="601"/>
        <p:guide pos="782"/>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1708C8-5AA0-47B6-85DB-3AC6415BC3DB}" type="datetimeFigureOut">
              <a:rPr lang="ru-RU" smtClean="0"/>
              <a:pPr/>
              <a:t>12.02.2018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5044AA-2958-4FEF-A432-4E5CADAABEE1}" type="slidenum">
              <a:rPr lang="ru-RU" smtClean="0"/>
              <a:pPr/>
              <a:t>‹#›</a:t>
            </a:fld>
            <a:endParaRPr lang="ru-RU"/>
          </a:p>
        </p:txBody>
      </p:sp>
    </p:spTree>
    <p:extLst>
      <p:ext uri="{BB962C8B-B14F-4D97-AF65-F5344CB8AC3E}">
        <p14:creationId xmlns:p14="http://schemas.microsoft.com/office/powerpoint/2010/main" val="565648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Образ слайда 1"/>
          <p:cNvSpPr>
            <a:spLocks noGrp="1" noRot="1" noChangeAspect="1" noTextEdit="1"/>
          </p:cNvSpPr>
          <p:nvPr>
            <p:ph type="sldImg"/>
          </p:nvPr>
        </p:nvSpPr>
        <p:spPr>
          <a:xfrm>
            <a:off x="528638" y="685800"/>
            <a:ext cx="2109787" cy="1582738"/>
          </a:xfrm>
          <a:ln/>
        </p:spPr>
      </p:sp>
      <p:sp>
        <p:nvSpPr>
          <p:cNvPr id="74755"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4570601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Образ слайда 1"/>
          <p:cNvSpPr>
            <a:spLocks noGrp="1" noRot="1" noChangeAspect="1" noTextEdit="1"/>
          </p:cNvSpPr>
          <p:nvPr>
            <p:ph type="sldImg"/>
          </p:nvPr>
        </p:nvSpPr>
        <p:spPr>
          <a:xfrm>
            <a:off x="528638" y="685800"/>
            <a:ext cx="2109787" cy="1582738"/>
          </a:xfrm>
          <a:ln/>
        </p:spPr>
      </p:sp>
      <p:sp>
        <p:nvSpPr>
          <p:cNvPr id="83971"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31318987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Образ слайда 1"/>
          <p:cNvSpPr>
            <a:spLocks noGrp="1" noRot="1" noChangeAspect="1" noTextEdit="1"/>
          </p:cNvSpPr>
          <p:nvPr>
            <p:ph type="sldImg"/>
          </p:nvPr>
        </p:nvSpPr>
        <p:spPr>
          <a:xfrm>
            <a:off x="528638" y="685800"/>
            <a:ext cx="2109787" cy="1582738"/>
          </a:xfrm>
          <a:ln/>
        </p:spPr>
      </p:sp>
      <p:sp>
        <p:nvSpPr>
          <p:cNvPr id="84995"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37918658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Образ слайда 1"/>
          <p:cNvSpPr>
            <a:spLocks noGrp="1" noRot="1" noChangeAspect="1" noTextEdit="1"/>
          </p:cNvSpPr>
          <p:nvPr>
            <p:ph type="sldImg"/>
          </p:nvPr>
        </p:nvSpPr>
        <p:spPr>
          <a:xfrm>
            <a:off x="528638" y="685800"/>
            <a:ext cx="2109787" cy="1582738"/>
          </a:xfrm>
          <a:ln/>
        </p:spPr>
      </p:sp>
      <p:sp>
        <p:nvSpPr>
          <p:cNvPr id="86019"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22197611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Образ слайда 1"/>
          <p:cNvSpPr>
            <a:spLocks noGrp="1" noRot="1" noChangeAspect="1" noTextEdit="1"/>
          </p:cNvSpPr>
          <p:nvPr>
            <p:ph type="sldImg"/>
          </p:nvPr>
        </p:nvSpPr>
        <p:spPr>
          <a:xfrm>
            <a:off x="528638" y="685800"/>
            <a:ext cx="2109787" cy="1582738"/>
          </a:xfrm>
          <a:ln/>
        </p:spPr>
      </p:sp>
      <p:sp>
        <p:nvSpPr>
          <p:cNvPr id="87043"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15382019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Образ слайда 1"/>
          <p:cNvSpPr>
            <a:spLocks noGrp="1" noRot="1" noChangeAspect="1" noTextEdit="1"/>
          </p:cNvSpPr>
          <p:nvPr>
            <p:ph type="sldImg"/>
          </p:nvPr>
        </p:nvSpPr>
        <p:spPr>
          <a:xfrm>
            <a:off x="528638" y="685800"/>
            <a:ext cx="2109787" cy="1582738"/>
          </a:xfrm>
          <a:ln/>
        </p:spPr>
      </p:sp>
      <p:sp>
        <p:nvSpPr>
          <p:cNvPr id="88067"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19304619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Образ слайда 1"/>
          <p:cNvSpPr>
            <a:spLocks noGrp="1" noRot="1" noChangeAspect="1" noTextEdit="1"/>
          </p:cNvSpPr>
          <p:nvPr>
            <p:ph type="sldImg"/>
          </p:nvPr>
        </p:nvSpPr>
        <p:spPr>
          <a:xfrm>
            <a:off x="528638" y="685800"/>
            <a:ext cx="2109787" cy="1582738"/>
          </a:xfrm>
          <a:ln/>
        </p:spPr>
      </p:sp>
      <p:sp>
        <p:nvSpPr>
          <p:cNvPr id="89091"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32580713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Образ слайда 1"/>
          <p:cNvSpPr>
            <a:spLocks noGrp="1" noRot="1" noChangeAspect="1" noTextEdit="1"/>
          </p:cNvSpPr>
          <p:nvPr>
            <p:ph type="sldImg"/>
          </p:nvPr>
        </p:nvSpPr>
        <p:spPr>
          <a:xfrm>
            <a:off x="528638" y="685800"/>
            <a:ext cx="2109787" cy="1582738"/>
          </a:xfrm>
          <a:ln/>
        </p:spPr>
      </p:sp>
      <p:sp>
        <p:nvSpPr>
          <p:cNvPr id="90115"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40016464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Образ слайда 1"/>
          <p:cNvSpPr>
            <a:spLocks noGrp="1" noRot="1" noChangeAspect="1" noTextEdit="1"/>
          </p:cNvSpPr>
          <p:nvPr>
            <p:ph type="sldImg"/>
          </p:nvPr>
        </p:nvSpPr>
        <p:spPr>
          <a:xfrm>
            <a:off x="528638" y="685800"/>
            <a:ext cx="2109787" cy="1582738"/>
          </a:xfrm>
          <a:ln/>
        </p:spPr>
      </p:sp>
      <p:sp>
        <p:nvSpPr>
          <p:cNvPr id="91139"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24273539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Образ слайда 1"/>
          <p:cNvSpPr>
            <a:spLocks noGrp="1" noRot="1" noChangeAspect="1" noTextEdit="1"/>
          </p:cNvSpPr>
          <p:nvPr>
            <p:ph type="sldImg"/>
          </p:nvPr>
        </p:nvSpPr>
        <p:spPr>
          <a:xfrm>
            <a:off x="528638" y="685800"/>
            <a:ext cx="2109787" cy="1582738"/>
          </a:xfrm>
          <a:ln/>
        </p:spPr>
      </p:sp>
      <p:sp>
        <p:nvSpPr>
          <p:cNvPr id="92163"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13270001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Образ слайда 1"/>
          <p:cNvSpPr>
            <a:spLocks noGrp="1" noRot="1" noChangeAspect="1" noTextEdit="1"/>
          </p:cNvSpPr>
          <p:nvPr>
            <p:ph type="sldImg"/>
          </p:nvPr>
        </p:nvSpPr>
        <p:spPr>
          <a:xfrm>
            <a:off x="528638" y="685800"/>
            <a:ext cx="2109787" cy="1582738"/>
          </a:xfrm>
          <a:ln/>
        </p:spPr>
      </p:sp>
      <p:sp>
        <p:nvSpPr>
          <p:cNvPr id="93187"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RU" smtClean="0"/>
              <a:t>Если арендатор имеет право на покупку соответствующего актива по цене, которая, как ожидается, будет настолько ниже справедливой стоимости на дату реализации этого права, что на начальную дату аренды можно обоснованно ожидать реализации этого права, то минимальные арендные платежи включают минимальные платежи, которые должны быть выплачены на протяжении срока аренды до предполагаемой даты реализации этого права на покупку, и платеж, который требуется совершить для реализации этого права.</a:t>
            </a:r>
          </a:p>
          <a:p>
            <a:endParaRPr lang="ru-RU" smtClean="0"/>
          </a:p>
        </p:txBody>
      </p:sp>
    </p:spTree>
    <p:extLst>
      <p:ext uri="{BB962C8B-B14F-4D97-AF65-F5344CB8AC3E}">
        <p14:creationId xmlns:p14="http://schemas.microsoft.com/office/powerpoint/2010/main" val="37582910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Образ слайда 1"/>
          <p:cNvSpPr>
            <a:spLocks noGrp="1" noRot="1" noChangeAspect="1" noTextEdit="1"/>
          </p:cNvSpPr>
          <p:nvPr>
            <p:ph type="sldImg"/>
          </p:nvPr>
        </p:nvSpPr>
        <p:spPr>
          <a:xfrm>
            <a:off x="528638" y="685800"/>
            <a:ext cx="2109787" cy="1582738"/>
          </a:xfrm>
          <a:ln/>
        </p:spPr>
      </p:sp>
      <p:sp>
        <p:nvSpPr>
          <p:cNvPr id="75779"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15094264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Образ слайда 1"/>
          <p:cNvSpPr>
            <a:spLocks noGrp="1" noRot="1" noChangeAspect="1" noTextEdit="1"/>
          </p:cNvSpPr>
          <p:nvPr>
            <p:ph type="sldImg"/>
          </p:nvPr>
        </p:nvSpPr>
        <p:spPr>
          <a:xfrm>
            <a:off x="528638" y="685800"/>
            <a:ext cx="2109787" cy="1582738"/>
          </a:xfrm>
          <a:ln/>
        </p:spPr>
      </p:sp>
      <p:sp>
        <p:nvSpPr>
          <p:cNvPr id="94211"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4228276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Образ слайда 1"/>
          <p:cNvSpPr>
            <a:spLocks noGrp="1" noRot="1" noChangeAspect="1" noTextEdit="1"/>
          </p:cNvSpPr>
          <p:nvPr>
            <p:ph type="sldImg"/>
          </p:nvPr>
        </p:nvSpPr>
        <p:spPr>
          <a:xfrm>
            <a:off x="528638" y="685800"/>
            <a:ext cx="2109787" cy="1582738"/>
          </a:xfrm>
          <a:ln/>
        </p:spPr>
      </p:sp>
      <p:sp>
        <p:nvSpPr>
          <p:cNvPr id="95235"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41990657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Образ слайда 1"/>
          <p:cNvSpPr>
            <a:spLocks noGrp="1" noRot="1" noChangeAspect="1" noTextEdit="1"/>
          </p:cNvSpPr>
          <p:nvPr>
            <p:ph type="sldImg"/>
          </p:nvPr>
        </p:nvSpPr>
        <p:spPr>
          <a:xfrm>
            <a:off x="528638" y="685800"/>
            <a:ext cx="2109787" cy="1582738"/>
          </a:xfrm>
          <a:ln/>
        </p:spPr>
      </p:sp>
      <p:sp>
        <p:nvSpPr>
          <p:cNvPr id="96259"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20258092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Образ слайда 1"/>
          <p:cNvSpPr>
            <a:spLocks noGrp="1" noRot="1" noChangeAspect="1" noTextEdit="1"/>
          </p:cNvSpPr>
          <p:nvPr>
            <p:ph type="sldImg"/>
          </p:nvPr>
        </p:nvSpPr>
        <p:spPr>
          <a:xfrm>
            <a:off x="528638" y="685800"/>
            <a:ext cx="2109787" cy="1582738"/>
          </a:xfrm>
          <a:ln/>
        </p:spPr>
      </p:sp>
      <p:sp>
        <p:nvSpPr>
          <p:cNvPr id="97283"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10022598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Образ слайда 1"/>
          <p:cNvSpPr>
            <a:spLocks noGrp="1" noRot="1" noChangeAspect="1" noTextEdit="1"/>
          </p:cNvSpPr>
          <p:nvPr>
            <p:ph type="sldImg"/>
          </p:nvPr>
        </p:nvSpPr>
        <p:spPr>
          <a:xfrm>
            <a:off x="528638" y="685800"/>
            <a:ext cx="2109787" cy="1582738"/>
          </a:xfrm>
          <a:ln/>
        </p:spPr>
      </p:sp>
      <p:sp>
        <p:nvSpPr>
          <p:cNvPr id="98307"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32654507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Образ слайда 1"/>
          <p:cNvSpPr>
            <a:spLocks noGrp="1" noRot="1" noChangeAspect="1" noTextEdit="1"/>
          </p:cNvSpPr>
          <p:nvPr>
            <p:ph type="sldImg"/>
          </p:nvPr>
        </p:nvSpPr>
        <p:spPr>
          <a:xfrm>
            <a:off x="528638" y="685800"/>
            <a:ext cx="2109787" cy="1582738"/>
          </a:xfrm>
          <a:ln/>
        </p:spPr>
      </p:sp>
      <p:sp>
        <p:nvSpPr>
          <p:cNvPr id="99331"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31265160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Образ слайда 1"/>
          <p:cNvSpPr>
            <a:spLocks noGrp="1" noRot="1" noChangeAspect="1" noTextEdit="1"/>
          </p:cNvSpPr>
          <p:nvPr>
            <p:ph type="sldImg"/>
          </p:nvPr>
        </p:nvSpPr>
        <p:spPr>
          <a:xfrm>
            <a:off x="528638" y="685800"/>
            <a:ext cx="2109787" cy="1582738"/>
          </a:xfrm>
          <a:ln/>
        </p:spPr>
      </p:sp>
      <p:sp>
        <p:nvSpPr>
          <p:cNvPr id="100355"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18402190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Образ слайда 1"/>
          <p:cNvSpPr>
            <a:spLocks noGrp="1" noRot="1" noChangeAspect="1" noTextEdit="1"/>
          </p:cNvSpPr>
          <p:nvPr>
            <p:ph type="sldImg"/>
          </p:nvPr>
        </p:nvSpPr>
        <p:spPr>
          <a:xfrm>
            <a:off x="528638" y="685800"/>
            <a:ext cx="2109787" cy="1582738"/>
          </a:xfrm>
          <a:ln/>
        </p:spPr>
      </p:sp>
      <p:sp>
        <p:nvSpPr>
          <p:cNvPr id="101379"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835778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Образ слайда 1"/>
          <p:cNvSpPr>
            <a:spLocks noGrp="1" noRot="1" noChangeAspect="1" noTextEdit="1"/>
          </p:cNvSpPr>
          <p:nvPr>
            <p:ph type="sldImg"/>
          </p:nvPr>
        </p:nvSpPr>
        <p:spPr>
          <a:xfrm>
            <a:off x="528638" y="685800"/>
            <a:ext cx="2109787" cy="1582738"/>
          </a:xfrm>
          <a:ln/>
        </p:spPr>
      </p:sp>
      <p:sp>
        <p:nvSpPr>
          <p:cNvPr id="102403"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15480552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Образ слайда 1"/>
          <p:cNvSpPr>
            <a:spLocks noGrp="1" noRot="1" noChangeAspect="1" noTextEdit="1"/>
          </p:cNvSpPr>
          <p:nvPr>
            <p:ph type="sldImg"/>
          </p:nvPr>
        </p:nvSpPr>
        <p:spPr>
          <a:xfrm>
            <a:off x="528638" y="685800"/>
            <a:ext cx="2109787" cy="1582738"/>
          </a:xfrm>
          <a:ln/>
        </p:spPr>
      </p:sp>
      <p:sp>
        <p:nvSpPr>
          <p:cNvPr id="103427"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2789601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Образ слайда 1"/>
          <p:cNvSpPr>
            <a:spLocks noGrp="1" noRot="1" noChangeAspect="1" noTextEdit="1"/>
          </p:cNvSpPr>
          <p:nvPr>
            <p:ph type="sldImg"/>
          </p:nvPr>
        </p:nvSpPr>
        <p:spPr>
          <a:xfrm>
            <a:off x="528638" y="685800"/>
            <a:ext cx="2109787" cy="1582738"/>
          </a:xfrm>
          <a:ln/>
        </p:spPr>
      </p:sp>
      <p:sp>
        <p:nvSpPr>
          <p:cNvPr id="76803"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326493486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Образ слайда 1"/>
          <p:cNvSpPr>
            <a:spLocks noGrp="1" noRot="1" noChangeAspect="1" noTextEdit="1"/>
          </p:cNvSpPr>
          <p:nvPr>
            <p:ph type="sldImg"/>
          </p:nvPr>
        </p:nvSpPr>
        <p:spPr>
          <a:xfrm>
            <a:off x="528638" y="685800"/>
            <a:ext cx="2109787" cy="1582738"/>
          </a:xfrm>
          <a:ln/>
        </p:spPr>
      </p:sp>
      <p:sp>
        <p:nvSpPr>
          <p:cNvPr id="104451"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25453434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Образ слайда 1"/>
          <p:cNvSpPr>
            <a:spLocks noGrp="1" noRot="1" noChangeAspect="1" noTextEdit="1"/>
          </p:cNvSpPr>
          <p:nvPr>
            <p:ph type="sldImg"/>
          </p:nvPr>
        </p:nvSpPr>
        <p:spPr>
          <a:xfrm>
            <a:off x="528638" y="685800"/>
            <a:ext cx="2109787" cy="1582738"/>
          </a:xfrm>
          <a:ln/>
        </p:spPr>
      </p:sp>
      <p:sp>
        <p:nvSpPr>
          <p:cNvPr id="105475"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42657835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Образ слайда 1"/>
          <p:cNvSpPr>
            <a:spLocks noGrp="1" noRot="1" noChangeAspect="1" noTextEdit="1"/>
          </p:cNvSpPr>
          <p:nvPr>
            <p:ph type="sldImg"/>
          </p:nvPr>
        </p:nvSpPr>
        <p:spPr>
          <a:xfrm>
            <a:off x="528638" y="685800"/>
            <a:ext cx="2109787" cy="1582738"/>
          </a:xfrm>
          <a:ln/>
        </p:spPr>
      </p:sp>
      <p:sp>
        <p:nvSpPr>
          <p:cNvPr id="106499"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16807339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Образ слайда 1"/>
          <p:cNvSpPr>
            <a:spLocks noGrp="1" noRot="1" noChangeAspect="1" noTextEdit="1"/>
          </p:cNvSpPr>
          <p:nvPr>
            <p:ph type="sldImg"/>
          </p:nvPr>
        </p:nvSpPr>
        <p:spPr>
          <a:xfrm>
            <a:off x="528638" y="685800"/>
            <a:ext cx="2109787" cy="1582738"/>
          </a:xfrm>
          <a:ln/>
        </p:spPr>
      </p:sp>
      <p:sp>
        <p:nvSpPr>
          <p:cNvPr id="107523"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167100581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Образ слайда 1"/>
          <p:cNvSpPr>
            <a:spLocks noGrp="1" noRot="1" noChangeAspect="1" noTextEdit="1"/>
          </p:cNvSpPr>
          <p:nvPr>
            <p:ph type="sldImg"/>
          </p:nvPr>
        </p:nvSpPr>
        <p:spPr>
          <a:xfrm>
            <a:off x="528638" y="685800"/>
            <a:ext cx="2109787" cy="1582738"/>
          </a:xfrm>
          <a:ln/>
        </p:spPr>
      </p:sp>
      <p:sp>
        <p:nvSpPr>
          <p:cNvPr id="108547"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28205385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Образ слайда 1"/>
          <p:cNvSpPr>
            <a:spLocks noGrp="1" noRot="1" noChangeAspect="1" noTextEdit="1"/>
          </p:cNvSpPr>
          <p:nvPr>
            <p:ph type="sldImg"/>
          </p:nvPr>
        </p:nvSpPr>
        <p:spPr>
          <a:xfrm>
            <a:off x="528638" y="685800"/>
            <a:ext cx="2109787" cy="1582738"/>
          </a:xfrm>
          <a:ln/>
        </p:spPr>
      </p:sp>
      <p:sp>
        <p:nvSpPr>
          <p:cNvPr id="109571"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2344204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Образ слайда 1"/>
          <p:cNvSpPr>
            <a:spLocks noGrp="1" noRot="1" noChangeAspect="1" noTextEdit="1"/>
          </p:cNvSpPr>
          <p:nvPr>
            <p:ph type="sldImg"/>
          </p:nvPr>
        </p:nvSpPr>
        <p:spPr>
          <a:xfrm>
            <a:off x="528638" y="685800"/>
            <a:ext cx="2109787" cy="1582738"/>
          </a:xfrm>
          <a:ln/>
        </p:spPr>
      </p:sp>
      <p:sp>
        <p:nvSpPr>
          <p:cNvPr id="77827"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2251588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Образ слайда 1"/>
          <p:cNvSpPr>
            <a:spLocks noGrp="1" noRot="1" noChangeAspect="1" noTextEdit="1"/>
          </p:cNvSpPr>
          <p:nvPr>
            <p:ph type="sldImg"/>
          </p:nvPr>
        </p:nvSpPr>
        <p:spPr>
          <a:xfrm>
            <a:off x="528638" y="685800"/>
            <a:ext cx="2109787" cy="1582738"/>
          </a:xfrm>
          <a:ln/>
        </p:spPr>
      </p:sp>
      <p:sp>
        <p:nvSpPr>
          <p:cNvPr id="78851"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4017154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Образ слайда 1"/>
          <p:cNvSpPr>
            <a:spLocks noGrp="1" noRot="1" noChangeAspect="1" noTextEdit="1"/>
          </p:cNvSpPr>
          <p:nvPr>
            <p:ph type="sldImg"/>
          </p:nvPr>
        </p:nvSpPr>
        <p:spPr>
          <a:xfrm>
            <a:off x="528638" y="685800"/>
            <a:ext cx="2109787" cy="1582738"/>
          </a:xfrm>
          <a:ln/>
        </p:spPr>
      </p:sp>
      <p:sp>
        <p:nvSpPr>
          <p:cNvPr id="79875"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5622213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Образ слайда 1"/>
          <p:cNvSpPr>
            <a:spLocks noGrp="1" noRot="1" noChangeAspect="1" noTextEdit="1"/>
          </p:cNvSpPr>
          <p:nvPr>
            <p:ph type="sldImg"/>
          </p:nvPr>
        </p:nvSpPr>
        <p:spPr>
          <a:xfrm>
            <a:off x="528638" y="685800"/>
            <a:ext cx="2109787" cy="1582738"/>
          </a:xfrm>
          <a:ln/>
        </p:spPr>
      </p:sp>
      <p:sp>
        <p:nvSpPr>
          <p:cNvPr id="80899"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13763050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Образ слайда 1"/>
          <p:cNvSpPr>
            <a:spLocks noGrp="1" noRot="1" noChangeAspect="1" noTextEdit="1"/>
          </p:cNvSpPr>
          <p:nvPr>
            <p:ph type="sldImg"/>
          </p:nvPr>
        </p:nvSpPr>
        <p:spPr>
          <a:xfrm>
            <a:off x="528638" y="685800"/>
            <a:ext cx="2109787" cy="1582738"/>
          </a:xfrm>
          <a:ln/>
        </p:spPr>
      </p:sp>
      <p:sp>
        <p:nvSpPr>
          <p:cNvPr id="81923"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433016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Образ слайда 1"/>
          <p:cNvSpPr>
            <a:spLocks noGrp="1" noRot="1" noChangeAspect="1" noTextEdit="1"/>
          </p:cNvSpPr>
          <p:nvPr>
            <p:ph type="sldImg"/>
          </p:nvPr>
        </p:nvSpPr>
        <p:spPr>
          <a:xfrm>
            <a:off x="528638" y="685800"/>
            <a:ext cx="2109787" cy="1582738"/>
          </a:xfrm>
          <a:ln/>
        </p:spPr>
      </p:sp>
      <p:sp>
        <p:nvSpPr>
          <p:cNvPr id="82947"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Tree>
    <p:extLst>
      <p:ext uri="{BB962C8B-B14F-4D97-AF65-F5344CB8AC3E}">
        <p14:creationId xmlns:p14="http://schemas.microsoft.com/office/powerpoint/2010/main" val="30734483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Титульный слайд">
    <p:bg>
      <p:bgPr>
        <a:solidFill>
          <a:schemeClr val="bg1"/>
        </a:solidFill>
        <a:effectLst/>
      </p:bgPr>
    </p:bg>
    <p:spTree>
      <p:nvGrpSpPr>
        <p:cNvPr id="1" name=""/>
        <p:cNvGrpSpPr/>
        <p:nvPr/>
      </p:nvGrpSpPr>
      <p:grpSpPr>
        <a:xfrm>
          <a:off x="0" y="0"/>
          <a:ext cx="0" cy="0"/>
          <a:chOff x="0" y="0"/>
          <a:chExt cx="0" cy="0"/>
        </a:xfrm>
      </p:grpSpPr>
      <p:sp>
        <p:nvSpPr>
          <p:cNvPr id="681986" name="Rectangle 2"/>
          <p:cNvSpPr>
            <a:spLocks noGrp="1" noChangeArrowheads="1"/>
          </p:cNvSpPr>
          <p:nvPr>
            <p:ph type="ctrTitle" hasCustomPrompt="1"/>
          </p:nvPr>
        </p:nvSpPr>
        <p:spPr>
          <a:xfrm>
            <a:off x="358775" y="2181225"/>
            <a:ext cx="8439150" cy="418576"/>
          </a:xfrm>
          <a:noFill/>
          <a:ln>
            <a:noFill/>
          </a:ln>
          <a:effectLst/>
          <a:extLst/>
        </p:spPr>
        <p:txBody>
          <a:bodyPr wrap="square" lIns="0" tIns="0">
            <a:spAutoFit/>
          </a:bodyPr>
          <a:lstStyle>
            <a:lvl1pPr algn="ctr">
              <a:defRPr sz="3400">
                <a:solidFill>
                  <a:schemeClr val="accent1">
                    <a:lumMod val="75000"/>
                  </a:schemeClr>
                </a:solidFill>
              </a:defRPr>
            </a:lvl1pPr>
          </a:lstStyle>
          <a:p>
            <a:pPr lvl="0"/>
            <a:r>
              <a:rPr lang="ru-RU" noProof="0" dirty="0" smtClean="0"/>
              <a:t>Название презентации</a:t>
            </a:r>
          </a:p>
        </p:txBody>
      </p:sp>
      <p:sp>
        <p:nvSpPr>
          <p:cNvPr id="681987" name="Rectangle 3"/>
          <p:cNvSpPr>
            <a:spLocks noGrp="1" noChangeArrowheads="1"/>
          </p:cNvSpPr>
          <p:nvPr>
            <p:ph type="subTitle" idx="1"/>
          </p:nvPr>
        </p:nvSpPr>
        <p:spPr>
          <a:xfrm>
            <a:off x="345719" y="4824155"/>
            <a:ext cx="4226281" cy="307777"/>
          </a:xfrm>
          <a:prstGeom prst="rect">
            <a:avLst/>
          </a:prstGeom>
        </p:spPr>
        <p:txBody>
          <a:bodyPr anchor="ctr"/>
          <a:lstStyle>
            <a:lvl1pPr marL="0" marR="0" indent="0" algn="l" defTabSz="914400" rtl="0" eaLnBrk="1" fontAlgn="auto" latinLnBrk="0" hangingPunct="1">
              <a:lnSpc>
                <a:spcPct val="100000"/>
              </a:lnSpc>
              <a:spcBef>
                <a:spcPts val="0"/>
              </a:spcBef>
              <a:spcAft>
                <a:spcPts val="600"/>
              </a:spcAft>
              <a:buClr>
                <a:schemeClr val="accent1">
                  <a:lumMod val="75000"/>
                </a:schemeClr>
              </a:buClr>
              <a:buSzPct val="100000"/>
              <a:buFontTx/>
              <a:buNone/>
              <a:tabLst/>
              <a:defRPr sz="2000" b="0" i="0">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600"/>
              </a:spcAft>
              <a:buClr>
                <a:schemeClr val="accent1">
                  <a:lumMod val="75000"/>
                </a:schemeClr>
              </a:buClr>
              <a:buSzPct val="100000"/>
              <a:buFontTx/>
              <a:buNone/>
              <a:tabLst/>
              <a:defRPr/>
            </a:pPr>
            <a:endParaRPr lang="ru-RU" noProof="0" dirty="0" smtClean="0"/>
          </a:p>
        </p:txBody>
      </p:sp>
      <p:sp>
        <p:nvSpPr>
          <p:cNvPr id="5" name="Прямоугольник 4"/>
          <p:cNvSpPr/>
          <p:nvPr userDrawn="1"/>
        </p:nvSpPr>
        <p:spPr>
          <a:xfrm>
            <a:off x="1601670" y="1331775"/>
            <a:ext cx="5797850" cy="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200"/>
              </a:spcAft>
            </a:pPr>
            <a:endParaRPr lang="ru-RU" sz="1200" b="1" dirty="0">
              <a:solidFill>
                <a:schemeClr val="bg1"/>
              </a:solidFill>
              <a:latin typeface="Arial" pitchFamily="34" charset="0"/>
              <a:cs typeface="Arial" pitchFamily="34" charset="0"/>
            </a:endParaRPr>
          </a:p>
        </p:txBody>
      </p:sp>
      <p:sp>
        <p:nvSpPr>
          <p:cNvPr id="7" name="Прямоугольник 6"/>
          <p:cNvSpPr/>
          <p:nvPr userDrawn="1"/>
        </p:nvSpPr>
        <p:spPr>
          <a:xfrm>
            <a:off x="1215808" y="980728"/>
            <a:ext cx="6741495" cy="276999"/>
          </a:xfrm>
          <a:prstGeom prst="rect">
            <a:avLst/>
          </a:prstGeom>
        </p:spPr>
        <p:txBody>
          <a:bodyPr wrap="square" lIns="0" tIns="0" rIns="0" bIns="0">
            <a:spAutoFit/>
          </a:bodyPr>
          <a:lstStyle/>
          <a:p>
            <a:pPr algn="ctr">
              <a:spcAft>
                <a:spcPts val="1200"/>
              </a:spcAft>
            </a:pPr>
            <a:r>
              <a:rPr lang="ru-RU" sz="1800" b="1" kern="1200" dirty="0" smtClean="0">
                <a:solidFill>
                  <a:schemeClr val="accent1"/>
                </a:solidFill>
                <a:latin typeface="+mn-lt"/>
                <a:ea typeface="+mn-ea"/>
                <a:cs typeface="Arial" pitchFamily="34" charset="0"/>
              </a:rPr>
              <a:t>ООО «Аудит и финансовые консультации»</a:t>
            </a:r>
          </a:p>
        </p:txBody>
      </p:sp>
      <p:pic>
        <p:nvPicPr>
          <p:cNvPr id="8" name="Рисунок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92280" y="-99392"/>
            <a:ext cx="1987144" cy="1987144"/>
          </a:xfrm>
          <a:prstGeom prst="rect">
            <a:avLst/>
          </a:prstGeom>
        </p:spPr>
      </p:pic>
      <p:pic>
        <p:nvPicPr>
          <p:cNvPr id="11" name="Рисунок 10"/>
          <p:cNvPicPr>
            <a:picLocks noChangeAspect="1"/>
          </p:cNvPicPr>
          <p:nvPr userDrawn="1"/>
        </p:nvPicPr>
        <p:blipFill rotWithShape="1">
          <a:blip r:embed="rId2">
            <a:extLst>
              <a:ext uri="{28A0092B-C50C-407E-A947-70E740481C1C}">
                <a14:useLocalDpi xmlns:a14="http://schemas.microsoft.com/office/drawing/2010/main" val="0"/>
              </a:ext>
            </a:extLst>
          </a:blip>
          <a:srcRect t="10314" r="54789" b="31668"/>
          <a:stretch/>
        </p:blipFill>
        <p:spPr>
          <a:xfrm rot="16200000" flipH="1">
            <a:off x="5266426" y="3029228"/>
            <a:ext cx="3377754" cy="4334558"/>
          </a:xfrm>
          <a:prstGeom prst="rect">
            <a:avLst/>
          </a:prstGeom>
        </p:spPr>
      </p:pic>
    </p:spTree>
    <p:extLst>
      <p:ext uri="{BB962C8B-B14F-4D97-AF65-F5344CB8AC3E}">
        <p14:creationId xmlns:p14="http://schemas.microsoft.com/office/powerpoint/2010/main" val="470479040"/>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Диаграмма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Нижний колонтитул 2"/>
          <p:cNvSpPr>
            <a:spLocks noGrp="1"/>
          </p:cNvSpPr>
          <p:nvPr>
            <p:ph type="ftr" sz="quarter" idx="10"/>
          </p:nvPr>
        </p:nvSpPr>
        <p:spPr/>
        <p:txBody>
          <a:bodyPr/>
          <a:lstStyle/>
          <a:p>
            <a:r>
              <a:rPr lang="ru-RU" smtClean="0">
                <a:solidFill>
                  <a:prstClr val="white"/>
                </a:solidFill>
              </a:rPr>
              <a:t>Финансовый аудит</a:t>
            </a:r>
            <a:endParaRPr lang="ru-RU" dirty="0">
              <a:solidFill>
                <a:prstClr val="white"/>
              </a:solidFill>
            </a:endParaRPr>
          </a:p>
        </p:txBody>
      </p:sp>
      <p:sp>
        <p:nvSpPr>
          <p:cNvPr id="4" name="Номер слайда 3"/>
          <p:cNvSpPr>
            <a:spLocks noGrp="1"/>
          </p:cNvSpPr>
          <p:nvPr>
            <p:ph type="sldNum" sz="quarter" idx="11"/>
          </p:nvPr>
        </p:nvSpPr>
        <p:spPr/>
        <p:txBody>
          <a:bodyPr/>
          <a:lstStyle/>
          <a:p>
            <a:fld id="{BC1EE29D-1EA1-48ED-9B5D-BFC4AC156D0A}" type="slidenum">
              <a:rPr lang="ru-RU" smtClean="0"/>
              <a:pPr/>
              <a:t>‹#›</a:t>
            </a:fld>
            <a:endParaRPr lang="ru-RU" dirty="0"/>
          </a:p>
        </p:txBody>
      </p:sp>
      <p:sp>
        <p:nvSpPr>
          <p:cNvPr id="6" name="Диаграмма 5"/>
          <p:cNvSpPr>
            <a:spLocks noGrp="1"/>
          </p:cNvSpPr>
          <p:nvPr>
            <p:ph type="chart" sz="quarter" idx="12"/>
          </p:nvPr>
        </p:nvSpPr>
        <p:spPr>
          <a:xfrm>
            <a:off x="358775" y="1179513"/>
            <a:ext cx="8439150" cy="3463925"/>
          </a:xfrm>
        </p:spPr>
        <p:txBody>
          <a:bodyPr/>
          <a:lstStyle/>
          <a:p>
            <a:r>
              <a:rPr lang="ru-RU" smtClean="0"/>
              <a:t>Вставка диаграммы</a:t>
            </a:r>
            <a:endParaRPr lang="ru-RU"/>
          </a:p>
        </p:txBody>
      </p:sp>
      <p:sp>
        <p:nvSpPr>
          <p:cNvPr id="8" name="Текст 7"/>
          <p:cNvSpPr>
            <a:spLocks noGrp="1"/>
          </p:cNvSpPr>
          <p:nvPr>
            <p:ph type="body" sz="quarter" idx="13"/>
          </p:nvPr>
        </p:nvSpPr>
        <p:spPr>
          <a:xfrm>
            <a:off x="358775" y="5049838"/>
            <a:ext cx="8439150" cy="784830"/>
          </a:xfrm>
        </p:spPr>
        <p:txBody>
          <a:bodyPr/>
          <a:lstStyle/>
          <a:p>
            <a:pPr lvl="0"/>
            <a:r>
              <a:rPr lang="ru-RU" smtClean="0"/>
              <a:t>Образец текста</a:t>
            </a:r>
          </a:p>
          <a:p>
            <a:pPr lvl="1"/>
            <a:r>
              <a:rPr lang="ru-RU" smtClean="0"/>
              <a:t>Второй уровень</a:t>
            </a:r>
          </a:p>
        </p:txBody>
      </p:sp>
    </p:spTree>
    <p:extLst>
      <p:ext uri="{BB962C8B-B14F-4D97-AF65-F5344CB8AC3E}">
        <p14:creationId xmlns:p14="http://schemas.microsoft.com/office/powerpoint/2010/main" val="1369946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gradFill>
            <a:gsLst>
              <a:gs pos="0">
                <a:schemeClr val="accent1">
                  <a:lumMod val="20000"/>
                  <a:lumOff val="80000"/>
                </a:schemeClr>
              </a:gs>
              <a:gs pos="17000">
                <a:schemeClr val="accent1">
                  <a:lumMod val="40000"/>
                  <a:lumOff val="60000"/>
                </a:schemeClr>
              </a:gs>
              <a:gs pos="80000">
                <a:schemeClr val="tx2">
                  <a:lumMod val="75000"/>
                </a:schemeClr>
              </a:gs>
            </a:gsLst>
          </a:gradFill>
        </p:spPr>
        <p:txBody>
          <a:bodyPr/>
          <a:lstStyle>
            <a:lvl1pPr>
              <a:tabLst>
                <a:tab pos="3495675" algn="l"/>
              </a:tabLst>
              <a:defRPr sz="2400">
                <a:solidFill>
                  <a:schemeClr val="bg1"/>
                </a:solidFill>
              </a:defRPr>
            </a:lvl1pPr>
          </a:lstStyle>
          <a:p>
            <a:r>
              <a:rPr lang="ru-RU" smtClean="0"/>
              <a:t>Образец заголовка</a:t>
            </a:r>
            <a:endParaRPr lang="ru-RU" dirty="0"/>
          </a:p>
        </p:txBody>
      </p:sp>
      <p:sp>
        <p:nvSpPr>
          <p:cNvPr id="3" name="Содержимое 2"/>
          <p:cNvSpPr>
            <a:spLocks noGrp="1"/>
          </p:cNvSpPr>
          <p:nvPr>
            <p:ph idx="1"/>
          </p:nvPr>
        </p:nvSpPr>
        <p:spPr>
          <a:xfrm>
            <a:off x="469900" y="1143000"/>
            <a:ext cx="8362950" cy="1357295"/>
          </a:xfrm>
        </p:spPr>
        <p:txBody>
          <a:bodyPr>
            <a:spAutoFit/>
          </a:bodyPr>
          <a:lstStyle>
            <a:lvl1pPr marL="358775" indent="-358775">
              <a:lnSpc>
                <a:spcPct val="110000"/>
              </a:lnSpc>
              <a:spcBef>
                <a:spcPts val="0"/>
              </a:spcBef>
              <a:spcAft>
                <a:spcPts val="1200"/>
              </a:spcAft>
              <a:defRPr sz="2400">
                <a:solidFill>
                  <a:schemeClr val="accent1">
                    <a:lumMod val="50000"/>
                  </a:schemeClr>
                </a:solidFill>
                <a:latin typeface="+mn-lt"/>
              </a:defRPr>
            </a:lvl1pPr>
            <a:lvl2pPr marL="625475" indent="-266700">
              <a:lnSpc>
                <a:spcPct val="110000"/>
              </a:lnSpc>
              <a:spcBef>
                <a:spcPts val="0"/>
              </a:spcBef>
              <a:spcAft>
                <a:spcPts val="1200"/>
              </a:spcAft>
              <a:defRPr sz="2000" baseline="0">
                <a:solidFill>
                  <a:schemeClr val="accent1">
                    <a:lumMod val="50000"/>
                  </a:schemeClr>
                </a:solidFill>
                <a:latin typeface="+mn-lt"/>
              </a:defRPr>
            </a:lvl2pPr>
            <a:lvl3pPr marL="985838" indent="-355600">
              <a:lnSpc>
                <a:spcPct val="110000"/>
              </a:lnSpc>
              <a:spcBef>
                <a:spcPts val="0"/>
              </a:spcBef>
              <a:spcAft>
                <a:spcPts val="1200"/>
              </a:spcAft>
              <a:buClr>
                <a:schemeClr val="accent1">
                  <a:lumMod val="50000"/>
                </a:schemeClr>
              </a:buClr>
              <a:buFont typeface="Wingdings" pitchFamily="2" charset="2"/>
              <a:buChar char="ü"/>
              <a:defRPr sz="1800">
                <a:solidFill>
                  <a:schemeClr val="accent1">
                    <a:lumMod val="50000"/>
                  </a:schemeClr>
                </a:solidFill>
                <a:latin typeface="+mn-lt"/>
              </a:defRPr>
            </a:lvl3pPr>
            <a:lvl4pPr>
              <a:lnSpc>
                <a:spcPct val="110000"/>
              </a:lnSpc>
              <a:defRPr/>
            </a:lvl4pPr>
            <a:lvl5pPr>
              <a:lnSpc>
                <a:spcPct val="110000"/>
              </a:lnSpc>
              <a:defRPr/>
            </a:lvl5pPr>
          </a:lstStyle>
          <a:p>
            <a:pPr lvl="0"/>
            <a:r>
              <a:rPr lang="ru-RU" dirty="0" smtClean="0"/>
              <a:t>Образец текста</a:t>
            </a:r>
          </a:p>
          <a:p>
            <a:pPr lvl="1"/>
            <a:r>
              <a:rPr lang="ru-RU" dirty="0" smtClean="0"/>
              <a:t>Второй уровень</a:t>
            </a:r>
          </a:p>
          <a:p>
            <a:pPr lvl="2"/>
            <a:r>
              <a:rPr lang="ru-RU" dirty="0" smtClean="0"/>
              <a:t>Третий уровень</a:t>
            </a:r>
          </a:p>
        </p:txBody>
      </p:sp>
      <p:sp>
        <p:nvSpPr>
          <p:cNvPr id="4" name="Нижний колонтитул 4"/>
          <p:cNvSpPr>
            <a:spLocks noGrp="1"/>
          </p:cNvSpPr>
          <p:nvPr>
            <p:ph type="ftr" sz="quarter" idx="10"/>
          </p:nvPr>
        </p:nvSpPr>
        <p:spPr/>
        <p:txBody>
          <a:bodyPr bIns="108000"/>
          <a:lstStyle>
            <a:lvl1pPr algn="l">
              <a:defRPr/>
            </a:lvl1pPr>
          </a:lstStyle>
          <a:p>
            <a:pPr>
              <a:defRPr/>
            </a:pPr>
            <a:r>
              <a:rPr lang="ru-RU" smtClean="0"/>
              <a:t>Финансовый аудит</a:t>
            </a:r>
            <a:endParaRPr/>
          </a:p>
        </p:txBody>
      </p:sp>
      <p:sp>
        <p:nvSpPr>
          <p:cNvPr id="5" name="Номер слайда 5"/>
          <p:cNvSpPr>
            <a:spLocks noGrp="1"/>
          </p:cNvSpPr>
          <p:nvPr>
            <p:ph type="sldNum" sz="quarter" idx="11"/>
          </p:nvPr>
        </p:nvSpPr>
        <p:spPr/>
        <p:txBody>
          <a:bodyPr/>
          <a:lstStyle>
            <a:lvl1pPr>
              <a:defRPr/>
            </a:lvl1pPr>
          </a:lstStyle>
          <a:p>
            <a:pPr>
              <a:defRPr/>
            </a:pPr>
            <a:fld id="{45AD3DAA-7CEF-4352-B1AD-1FE607342651}" type="slidenum">
              <a:rPr lang="ru-RU"/>
              <a:pPr>
                <a:defRPr/>
              </a:pPr>
              <a:t>‹#›</a:t>
            </a:fld>
            <a:endParaRPr lang="ru-RU" dirty="0"/>
          </a:p>
        </p:txBody>
      </p:sp>
    </p:spTree>
    <p:extLst>
      <p:ext uri="{BB962C8B-B14F-4D97-AF65-F5344CB8AC3E}">
        <p14:creationId xmlns:p14="http://schemas.microsoft.com/office/powerpoint/2010/main" val="185158656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6275" y="4406900"/>
            <a:ext cx="8121650" cy="1362075"/>
          </a:xfrm>
        </p:spPr>
        <p:txBody>
          <a:bodyPr anchor="t"/>
          <a:lstStyle>
            <a:lvl1pPr algn="l">
              <a:defRPr sz="3400" b="0" cap="none"/>
            </a:lvl1pPr>
          </a:lstStyle>
          <a:p>
            <a:r>
              <a:rPr lang="ru-RU" smtClean="0"/>
              <a:t>Образец заголовка</a:t>
            </a:r>
            <a:endParaRPr lang="ru-RU" dirty="0"/>
          </a:p>
        </p:txBody>
      </p:sp>
      <p:sp>
        <p:nvSpPr>
          <p:cNvPr id="3" name="Текст 2"/>
          <p:cNvSpPr>
            <a:spLocks noGrp="1"/>
          </p:cNvSpPr>
          <p:nvPr>
            <p:ph type="body" idx="1"/>
          </p:nvPr>
        </p:nvSpPr>
        <p:spPr>
          <a:xfrm>
            <a:off x="676275" y="2906713"/>
            <a:ext cx="812165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8" name="Нижний колонтитул 7"/>
          <p:cNvSpPr>
            <a:spLocks noGrp="1"/>
          </p:cNvSpPr>
          <p:nvPr>
            <p:ph type="ftr" sz="quarter" idx="10"/>
          </p:nvPr>
        </p:nvSpPr>
        <p:spPr/>
        <p:txBody>
          <a:bodyPr/>
          <a:lstStyle/>
          <a:p>
            <a:r>
              <a:rPr lang="ru-RU" smtClean="0">
                <a:solidFill>
                  <a:prstClr val="white"/>
                </a:solidFill>
              </a:rPr>
              <a:t>Финансовый аудит</a:t>
            </a:r>
            <a:endParaRPr lang="ru-RU" dirty="0">
              <a:solidFill>
                <a:prstClr val="white"/>
              </a:solidFill>
            </a:endParaRPr>
          </a:p>
        </p:txBody>
      </p:sp>
      <p:sp>
        <p:nvSpPr>
          <p:cNvPr id="9" name="Номер слайда 8"/>
          <p:cNvSpPr>
            <a:spLocks noGrp="1"/>
          </p:cNvSpPr>
          <p:nvPr>
            <p:ph type="sldNum" sz="quarter" idx="11"/>
          </p:nvPr>
        </p:nvSpPr>
        <p:spPr/>
        <p:txBody>
          <a:bodyPr/>
          <a:lstStyle/>
          <a:p>
            <a:fld id="{BC1EE29D-1EA1-48ED-9B5D-BFC4AC156D0A}" type="slidenum">
              <a:rPr lang="ru-RU" smtClean="0"/>
              <a:pPr/>
              <a:t>‹#›</a:t>
            </a:fld>
            <a:endParaRPr lang="ru-RU" dirty="0"/>
          </a:p>
        </p:txBody>
      </p:sp>
      <p:pic>
        <p:nvPicPr>
          <p:cNvPr id="10" name="Рисунок 9"/>
          <p:cNvPicPr>
            <a:picLocks noChangeAspect="1"/>
          </p:cNvPicPr>
          <p:nvPr userDrawn="1"/>
        </p:nvPicPr>
        <p:blipFill rotWithShape="1">
          <a:blip r:embed="rId2">
            <a:extLst>
              <a:ext uri="{28A0092B-C50C-407E-A947-70E740481C1C}">
                <a14:useLocalDpi xmlns:a14="http://schemas.microsoft.com/office/drawing/2010/main" val="0"/>
              </a:ext>
            </a:extLst>
          </a:blip>
          <a:srcRect t="10314" r="54789" b="31668"/>
          <a:stretch/>
        </p:blipFill>
        <p:spPr>
          <a:xfrm rot="16200000" flipV="1">
            <a:off x="459520" y="-505785"/>
            <a:ext cx="3377754" cy="4334558"/>
          </a:xfrm>
          <a:prstGeom prst="rect">
            <a:avLst/>
          </a:prstGeom>
        </p:spPr>
      </p:pic>
    </p:spTree>
    <p:extLst>
      <p:ext uri="{BB962C8B-B14F-4D97-AF65-F5344CB8AC3E}">
        <p14:creationId xmlns:p14="http://schemas.microsoft.com/office/powerpoint/2010/main" val="1797482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Список_маркер">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Нижний колонтитул 2"/>
          <p:cNvSpPr>
            <a:spLocks noGrp="1"/>
          </p:cNvSpPr>
          <p:nvPr>
            <p:ph type="ftr" sz="quarter" idx="10"/>
          </p:nvPr>
        </p:nvSpPr>
        <p:spPr/>
        <p:txBody>
          <a:bodyPr/>
          <a:lstStyle/>
          <a:p>
            <a:r>
              <a:rPr lang="ru-RU" smtClean="0">
                <a:solidFill>
                  <a:prstClr val="white"/>
                </a:solidFill>
              </a:rPr>
              <a:t>Финансовый аудит</a:t>
            </a:r>
            <a:endParaRPr lang="ru-RU" dirty="0">
              <a:solidFill>
                <a:prstClr val="white"/>
              </a:solidFill>
            </a:endParaRPr>
          </a:p>
        </p:txBody>
      </p:sp>
      <p:sp>
        <p:nvSpPr>
          <p:cNvPr id="4" name="Номер слайда 3"/>
          <p:cNvSpPr>
            <a:spLocks noGrp="1"/>
          </p:cNvSpPr>
          <p:nvPr>
            <p:ph type="sldNum" sz="quarter" idx="11"/>
          </p:nvPr>
        </p:nvSpPr>
        <p:spPr/>
        <p:txBody>
          <a:bodyPr/>
          <a:lstStyle/>
          <a:p>
            <a:fld id="{BC1EE29D-1EA1-48ED-9B5D-BFC4AC156D0A}" type="slidenum">
              <a:rPr lang="ru-RU" smtClean="0"/>
              <a:pPr/>
              <a:t>‹#›</a:t>
            </a:fld>
            <a:endParaRPr lang="ru-RU" dirty="0"/>
          </a:p>
        </p:txBody>
      </p:sp>
      <p:sp>
        <p:nvSpPr>
          <p:cNvPr id="6" name="Текст 5"/>
          <p:cNvSpPr>
            <a:spLocks noGrp="1"/>
          </p:cNvSpPr>
          <p:nvPr>
            <p:ph type="body" sz="quarter" idx="12"/>
          </p:nvPr>
        </p:nvSpPr>
        <p:spPr>
          <a:xfrm>
            <a:off x="358775" y="1178750"/>
            <a:ext cx="8439150" cy="1169551"/>
          </a:xfrm>
        </p:spPr>
        <p:txBody>
          <a:bodyPr/>
          <a:lstStyle>
            <a:lvl1pPr marL="288000" indent="-288000">
              <a:buSzPct val="75000"/>
              <a:buFont typeface="Wingdings" pitchFamily="2" charset="2"/>
              <a:buChar char="n"/>
              <a:defRPr/>
            </a:lvl1pPr>
            <a:lvl2pPr marL="576000" indent="-288000">
              <a:buSzPct val="75000"/>
              <a:buFont typeface="Wingdings" pitchFamily="2" charset="2"/>
              <a:buChar char="p"/>
              <a:defRPr/>
            </a:lvl2pPr>
            <a:lvl3pPr marL="864000" indent="-288000">
              <a:buClr>
                <a:schemeClr val="accent2">
                  <a:lumMod val="75000"/>
                </a:schemeClr>
              </a:buClr>
              <a:buSzPct val="75000"/>
              <a:buFont typeface="Wingdings" pitchFamily="2" charset="2"/>
              <a:buChar char="p"/>
              <a:defRPr sz="1800"/>
            </a:lvl3pPr>
          </a:lstStyle>
          <a:p>
            <a:pPr lvl="0"/>
            <a:r>
              <a:rPr lang="ru-RU" smtClean="0"/>
              <a:t>Образец текста</a:t>
            </a:r>
          </a:p>
          <a:p>
            <a:pPr lvl="1"/>
            <a:r>
              <a:rPr lang="ru-RU" smtClean="0"/>
              <a:t>Второй уровень</a:t>
            </a:r>
          </a:p>
          <a:p>
            <a:pPr lvl="2"/>
            <a:r>
              <a:rPr lang="ru-RU" smtClean="0"/>
              <a:t>Третий уровень</a:t>
            </a:r>
          </a:p>
        </p:txBody>
      </p:sp>
    </p:spTree>
    <p:extLst>
      <p:ext uri="{BB962C8B-B14F-4D97-AF65-F5344CB8AC3E}">
        <p14:creationId xmlns:p14="http://schemas.microsoft.com/office/powerpoint/2010/main" val="2683276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Список_номер">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Нижний колонтитул 2"/>
          <p:cNvSpPr>
            <a:spLocks noGrp="1"/>
          </p:cNvSpPr>
          <p:nvPr>
            <p:ph type="ftr" sz="quarter" idx="10"/>
          </p:nvPr>
        </p:nvSpPr>
        <p:spPr/>
        <p:txBody>
          <a:bodyPr/>
          <a:lstStyle/>
          <a:p>
            <a:r>
              <a:rPr lang="ru-RU" smtClean="0">
                <a:solidFill>
                  <a:prstClr val="white"/>
                </a:solidFill>
              </a:rPr>
              <a:t>Финансовый аудит</a:t>
            </a:r>
            <a:endParaRPr lang="ru-RU" dirty="0">
              <a:solidFill>
                <a:prstClr val="white"/>
              </a:solidFill>
            </a:endParaRPr>
          </a:p>
        </p:txBody>
      </p:sp>
      <p:sp>
        <p:nvSpPr>
          <p:cNvPr id="4" name="Номер слайда 3"/>
          <p:cNvSpPr>
            <a:spLocks noGrp="1"/>
          </p:cNvSpPr>
          <p:nvPr>
            <p:ph type="sldNum" sz="quarter" idx="11"/>
          </p:nvPr>
        </p:nvSpPr>
        <p:spPr/>
        <p:txBody>
          <a:bodyPr/>
          <a:lstStyle/>
          <a:p>
            <a:fld id="{BC1EE29D-1EA1-48ED-9B5D-BFC4AC156D0A}" type="slidenum">
              <a:rPr lang="ru-RU" smtClean="0"/>
              <a:pPr/>
              <a:t>‹#›</a:t>
            </a:fld>
            <a:endParaRPr lang="ru-RU" dirty="0"/>
          </a:p>
        </p:txBody>
      </p:sp>
      <p:sp>
        <p:nvSpPr>
          <p:cNvPr id="9" name="Текст 8"/>
          <p:cNvSpPr>
            <a:spLocks noGrp="1"/>
          </p:cNvSpPr>
          <p:nvPr>
            <p:ph type="body" sz="quarter" idx="13"/>
          </p:nvPr>
        </p:nvSpPr>
        <p:spPr>
          <a:xfrm>
            <a:off x="358775" y="1178750"/>
            <a:ext cx="8439150" cy="1138773"/>
          </a:xfrm>
        </p:spPr>
        <p:txBody>
          <a:bodyPr/>
          <a:lstStyle>
            <a:lvl1pPr marL="287338" indent="-287338">
              <a:buFont typeface="+mj-lt"/>
              <a:buAutoNum type="arabicPeriod"/>
              <a:defRPr/>
            </a:lvl1pPr>
            <a:lvl2pPr marL="576000" indent="-288000">
              <a:buSzPct val="75000"/>
              <a:buFont typeface="Wingdings" pitchFamily="2" charset="2"/>
              <a:buChar char="p"/>
              <a:defRPr lang="ru-RU" sz="2200" kern="1200" dirty="0" smtClean="0">
                <a:solidFill>
                  <a:schemeClr val="tx1"/>
                </a:solidFill>
                <a:latin typeface="+mn-lt"/>
                <a:ea typeface="+mn-ea"/>
                <a:cs typeface="+mn-cs"/>
              </a:defRPr>
            </a:lvl2pPr>
            <a:lvl3pPr marL="861750" indent="-285750">
              <a:buClr>
                <a:schemeClr val="accent2">
                  <a:lumMod val="50000"/>
                </a:schemeClr>
              </a:buClr>
              <a:buSzPct val="75000"/>
              <a:buFont typeface="Wingdings" pitchFamily="2" charset="2"/>
              <a:buChar char="p"/>
              <a:defRPr lang="ru-RU" sz="1800" kern="1200" dirty="0" smtClean="0">
                <a:solidFill>
                  <a:schemeClr val="tx1"/>
                </a:solidFill>
                <a:latin typeface="+mn-lt"/>
                <a:ea typeface="+mn-ea"/>
                <a:cs typeface="+mn-cs"/>
              </a:defRPr>
            </a:lvl3pPr>
          </a:lstStyle>
          <a:p>
            <a:pPr lvl="0"/>
            <a:r>
              <a:rPr lang="ru-RU" smtClean="0"/>
              <a:t>Образец текста</a:t>
            </a:r>
          </a:p>
          <a:p>
            <a:pPr lvl="1"/>
            <a:r>
              <a:rPr lang="ru-RU" smtClean="0"/>
              <a:t>Второй уровень</a:t>
            </a:r>
          </a:p>
          <a:p>
            <a:pPr lvl="2"/>
            <a:r>
              <a:rPr lang="ru-RU" smtClean="0"/>
              <a:t>Третий уровень</a:t>
            </a:r>
          </a:p>
        </p:txBody>
      </p:sp>
    </p:spTree>
    <p:extLst>
      <p:ext uri="{BB962C8B-B14F-4D97-AF65-F5344CB8AC3E}">
        <p14:creationId xmlns:p14="http://schemas.microsoft.com/office/powerpoint/2010/main" val="26715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Нижний колонтитул 2"/>
          <p:cNvSpPr>
            <a:spLocks noGrp="1"/>
          </p:cNvSpPr>
          <p:nvPr>
            <p:ph type="ftr" sz="quarter" idx="10"/>
          </p:nvPr>
        </p:nvSpPr>
        <p:spPr/>
        <p:txBody>
          <a:bodyPr/>
          <a:lstStyle/>
          <a:p>
            <a:r>
              <a:rPr lang="ru-RU" smtClean="0">
                <a:solidFill>
                  <a:prstClr val="white"/>
                </a:solidFill>
              </a:rPr>
              <a:t>Финансовый аудит</a:t>
            </a:r>
            <a:endParaRPr lang="ru-RU" dirty="0">
              <a:solidFill>
                <a:prstClr val="white"/>
              </a:solidFill>
            </a:endParaRPr>
          </a:p>
        </p:txBody>
      </p:sp>
      <p:sp>
        <p:nvSpPr>
          <p:cNvPr id="4" name="Номер слайда 3"/>
          <p:cNvSpPr>
            <a:spLocks noGrp="1"/>
          </p:cNvSpPr>
          <p:nvPr>
            <p:ph type="sldNum" sz="quarter" idx="11"/>
          </p:nvPr>
        </p:nvSpPr>
        <p:spPr/>
        <p:txBody>
          <a:bodyPr/>
          <a:lstStyle/>
          <a:p>
            <a:fld id="{BC1EE29D-1EA1-48ED-9B5D-BFC4AC156D0A}" type="slidenum">
              <a:rPr lang="ru-RU" smtClean="0"/>
              <a:pPr/>
              <a:t>‹#›</a:t>
            </a:fld>
            <a:endParaRPr lang="ru-RU" dirty="0"/>
          </a:p>
        </p:txBody>
      </p:sp>
      <p:sp>
        <p:nvSpPr>
          <p:cNvPr id="6" name="Текст 5"/>
          <p:cNvSpPr>
            <a:spLocks noGrp="1"/>
          </p:cNvSpPr>
          <p:nvPr>
            <p:ph type="body" sz="quarter" idx="12"/>
          </p:nvPr>
        </p:nvSpPr>
        <p:spPr>
          <a:xfrm>
            <a:off x="358775" y="1178750"/>
            <a:ext cx="8439150" cy="1169551"/>
          </a:xfrm>
        </p:spPr>
        <p:txBody>
          <a:bodyPr/>
          <a:lstStyle/>
          <a:p>
            <a:pPr lvl="0"/>
            <a:r>
              <a:rPr lang="ru-RU" smtClean="0"/>
              <a:t>Образец текста</a:t>
            </a:r>
          </a:p>
          <a:p>
            <a:pPr lvl="1"/>
            <a:r>
              <a:rPr lang="ru-RU" smtClean="0"/>
              <a:t>Второй уровень</a:t>
            </a:r>
          </a:p>
          <a:p>
            <a:pPr lvl="2"/>
            <a:r>
              <a:rPr lang="ru-RU" smtClean="0"/>
              <a:t>Третий уровень</a:t>
            </a:r>
          </a:p>
        </p:txBody>
      </p:sp>
    </p:spTree>
    <p:extLst>
      <p:ext uri="{BB962C8B-B14F-4D97-AF65-F5344CB8AC3E}">
        <p14:creationId xmlns:p14="http://schemas.microsoft.com/office/powerpoint/2010/main" val="3764956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Заголовок и пустой слайд">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Нижний колонтитул 2"/>
          <p:cNvSpPr>
            <a:spLocks noGrp="1"/>
          </p:cNvSpPr>
          <p:nvPr>
            <p:ph type="ftr" sz="quarter" idx="10"/>
          </p:nvPr>
        </p:nvSpPr>
        <p:spPr/>
        <p:txBody>
          <a:bodyPr/>
          <a:lstStyle/>
          <a:p>
            <a:r>
              <a:rPr lang="ru-RU" smtClean="0">
                <a:solidFill>
                  <a:prstClr val="white"/>
                </a:solidFill>
              </a:rPr>
              <a:t>Финансовый аудит</a:t>
            </a:r>
            <a:endParaRPr lang="ru-RU" dirty="0">
              <a:solidFill>
                <a:prstClr val="white"/>
              </a:solidFill>
            </a:endParaRPr>
          </a:p>
        </p:txBody>
      </p:sp>
      <p:sp>
        <p:nvSpPr>
          <p:cNvPr id="4" name="Номер слайда 3"/>
          <p:cNvSpPr>
            <a:spLocks noGrp="1"/>
          </p:cNvSpPr>
          <p:nvPr>
            <p:ph type="sldNum" sz="quarter" idx="11"/>
          </p:nvPr>
        </p:nvSpPr>
        <p:spPr/>
        <p:txBody>
          <a:bodyPr/>
          <a:lstStyle/>
          <a:p>
            <a:fld id="{BC1EE29D-1EA1-48ED-9B5D-BFC4AC156D0A}" type="slidenum">
              <a:rPr lang="ru-RU" smtClean="0"/>
              <a:pPr/>
              <a:t>‹#›</a:t>
            </a:fld>
            <a:endParaRPr lang="ru-RU" dirty="0"/>
          </a:p>
        </p:txBody>
      </p:sp>
    </p:spTree>
    <p:extLst>
      <p:ext uri="{BB962C8B-B14F-4D97-AF65-F5344CB8AC3E}">
        <p14:creationId xmlns:p14="http://schemas.microsoft.com/office/powerpoint/2010/main" val="983753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Пустой слайд">
    <p:spTree>
      <p:nvGrpSpPr>
        <p:cNvPr id="1" name=""/>
        <p:cNvGrpSpPr/>
        <p:nvPr/>
      </p:nvGrpSpPr>
      <p:grpSpPr>
        <a:xfrm>
          <a:off x="0" y="0"/>
          <a:ext cx="0" cy="0"/>
          <a:chOff x="0" y="0"/>
          <a:chExt cx="0" cy="0"/>
        </a:xfrm>
      </p:grpSpPr>
      <p:sp>
        <p:nvSpPr>
          <p:cNvPr id="3" name="Нижний колонтитул 2"/>
          <p:cNvSpPr>
            <a:spLocks noGrp="1"/>
          </p:cNvSpPr>
          <p:nvPr>
            <p:ph type="ftr" sz="quarter" idx="10"/>
          </p:nvPr>
        </p:nvSpPr>
        <p:spPr/>
        <p:txBody>
          <a:bodyPr/>
          <a:lstStyle/>
          <a:p>
            <a:r>
              <a:rPr lang="ru-RU" smtClean="0">
                <a:solidFill>
                  <a:prstClr val="white"/>
                </a:solidFill>
              </a:rPr>
              <a:t>Финансовый аудит</a:t>
            </a:r>
            <a:endParaRPr lang="ru-RU" dirty="0">
              <a:solidFill>
                <a:prstClr val="white"/>
              </a:solidFill>
            </a:endParaRPr>
          </a:p>
        </p:txBody>
      </p:sp>
      <p:sp>
        <p:nvSpPr>
          <p:cNvPr id="4" name="Номер слайда 3"/>
          <p:cNvSpPr>
            <a:spLocks noGrp="1"/>
          </p:cNvSpPr>
          <p:nvPr>
            <p:ph type="sldNum" sz="quarter" idx="11"/>
          </p:nvPr>
        </p:nvSpPr>
        <p:spPr/>
        <p:txBody>
          <a:bodyPr/>
          <a:lstStyle/>
          <a:p>
            <a:fld id="{BC1EE29D-1EA1-48ED-9B5D-BFC4AC156D0A}" type="slidenum">
              <a:rPr lang="ru-RU" smtClean="0"/>
              <a:pPr/>
              <a:t>‹#›</a:t>
            </a:fld>
            <a:endParaRPr lang="ru-RU" dirty="0"/>
          </a:p>
        </p:txBody>
      </p:sp>
    </p:spTree>
    <p:extLst>
      <p:ext uri="{BB962C8B-B14F-4D97-AF65-F5344CB8AC3E}">
        <p14:creationId xmlns:p14="http://schemas.microsoft.com/office/powerpoint/2010/main" val="2641491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Таблица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Нижний колонтитул 2"/>
          <p:cNvSpPr>
            <a:spLocks noGrp="1"/>
          </p:cNvSpPr>
          <p:nvPr>
            <p:ph type="ftr" sz="quarter" idx="10"/>
          </p:nvPr>
        </p:nvSpPr>
        <p:spPr/>
        <p:txBody>
          <a:bodyPr/>
          <a:lstStyle/>
          <a:p>
            <a:r>
              <a:rPr lang="ru-RU" smtClean="0">
                <a:solidFill>
                  <a:prstClr val="white"/>
                </a:solidFill>
              </a:rPr>
              <a:t>Финансовый аудит</a:t>
            </a:r>
            <a:endParaRPr lang="ru-RU" dirty="0">
              <a:solidFill>
                <a:prstClr val="white"/>
              </a:solidFill>
            </a:endParaRPr>
          </a:p>
        </p:txBody>
      </p:sp>
      <p:sp>
        <p:nvSpPr>
          <p:cNvPr id="4" name="Номер слайда 3"/>
          <p:cNvSpPr>
            <a:spLocks noGrp="1"/>
          </p:cNvSpPr>
          <p:nvPr>
            <p:ph type="sldNum" sz="quarter" idx="11"/>
          </p:nvPr>
        </p:nvSpPr>
        <p:spPr/>
        <p:txBody>
          <a:bodyPr/>
          <a:lstStyle/>
          <a:p>
            <a:fld id="{BC1EE29D-1EA1-48ED-9B5D-BFC4AC156D0A}" type="slidenum">
              <a:rPr lang="ru-RU" smtClean="0"/>
              <a:pPr/>
              <a:t>‹#›</a:t>
            </a:fld>
            <a:endParaRPr lang="ru-RU" dirty="0"/>
          </a:p>
        </p:txBody>
      </p:sp>
      <p:sp>
        <p:nvSpPr>
          <p:cNvPr id="6" name="Таблица 5"/>
          <p:cNvSpPr>
            <a:spLocks noGrp="1"/>
          </p:cNvSpPr>
          <p:nvPr>
            <p:ph type="tbl" sz="quarter" idx="12"/>
          </p:nvPr>
        </p:nvSpPr>
        <p:spPr>
          <a:xfrm>
            <a:off x="358774" y="1178750"/>
            <a:ext cx="8443695" cy="1511300"/>
          </a:xfrm>
        </p:spPr>
        <p:txBody>
          <a:bodyPr/>
          <a:lstStyle/>
          <a:p>
            <a:r>
              <a:rPr lang="ru-RU" smtClean="0"/>
              <a:t>Вставка таблицы</a:t>
            </a:r>
            <a:endParaRPr lang="ru-RU"/>
          </a:p>
        </p:txBody>
      </p:sp>
      <p:sp>
        <p:nvSpPr>
          <p:cNvPr id="8" name="Текст 7"/>
          <p:cNvSpPr>
            <a:spLocks noGrp="1"/>
          </p:cNvSpPr>
          <p:nvPr>
            <p:ph type="body" sz="quarter" idx="13"/>
          </p:nvPr>
        </p:nvSpPr>
        <p:spPr>
          <a:xfrm>
            <a:off x="363320" y="4284095"/>
            <a:ext cx="8439150" cy="815608"/>
          </a:xfrm>
        </p:spPr>
        <p:txBody>
          <a:bodyPr/>
          <a:lstStyle>
            <a:lvl1pPr>
              <a:defRPr/>
            </a:lvl1pPr>
          </a:lstStyle>
          <a:p>
            <a:pPr lvl="0"/>
            <a:r>
              <a:rPr lang="ru-RU" smtClean="0"/>
              <a:t>Образец текста</a:t>
            </a:r>
          </a:p>
          <a:p>
            <a:pPr lvl="1"/>
            <a:r>
              <a:rPr lang="ru-RU" smtClean="0"/>
              <a:t>Второй уровень</a:t>
            </a:r>
          </a:p>
        </p:txBody>
      </p:sp>
    </p:spTree>
    <p:extLst>
      <p:ext uri="{BB962C8B-B14F-4D97-AF65-F5344CB8AC3E}">
        <p14:creationId xmlns:p14="http://schemas.microsoft.com/office/powerpoint/2010/main" val="809233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Рисунок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Нижний колонтитул 2"/>
          <p:cNvSpPr>
            <a:spLocks noGrp="1"/>
          </p:cNvSpPr>
          <p:nvPr>
            <p:ph type="ftr" sz="quarter" idx="10"/>
          </p:nvPr>
        </p:nvSpPr>
        <p:spPr/>
        <p:txBody>
          <a:bodyPr/>
          <a:lstStyle/>
          <a:p>
            <a:r>
              <a:rPr lang="ru-RU" smtClean="0">
                <a:solidFill>
                  <a:prstClr val="white"/>
                </a:solidFill>
              </a:rPr>
              <a:t>Финансовый аудит</a:t>
            </a:r>
            <a:endParaRPr lang="ru-RU" dirty="0">
              <a:solidFill>
                <a:prstClr val="white"/>
              </a:solidFill>
            </a:endParaRPr>
          </a:p>
        </p:txBody>
      </p:sp>
      <p:sp>
        <p:nvSpPr>
          <p:cNvPr id="4" name="Номер слайда 3"/>
          <p:cNvSpPr>
            <a:spLocks noGrp="1"/>
          </p:cNvSpPr>
          <p:nvPr>
            <p:ph type="sldNum" sz="quarter" idx="11"/>
          </p:nvPr>
        </p:nvSpPr>
        <p:spPr/>
        <p:txBody>
          <a:bodyPr/>
          <a:lstStyle/>
          <a:p>
            <a:fld id="{BC1EE29D-1EA1-48ED-9B5D-BFC4AC156D0A}" type="slidenum">
              <a:rPr lang="ru-RU" smtClean="0"/>
              <a:pPr/>
              <a:t>‹#›</a:t>
            </a:fld>
            <a:endParaRPr lang="ru-RU" dirty="0"/>
          </a:p>
        </p:txBody>
      </p:sp>
      <p:sp>
        <p:nvSpPr>
          <p:cNvPr id="6" name="Рисунок 5"/>
          <p:cNvSpPr>
            <a:spLocks noGrp="1"/>
          </p:cNvSpPr>
          <p:nvPr>
            <p:ph type="pic" sz="quarter" idx="12"/>
          </p:nvPr>
        </p:nvSpPr>
        <p:spPr>
          <a:xfrm>
            <a:off x="358775" y="1179513"/>
            <a:ext cx="8439150" cy="3734652"/>
          </a:xfrm>
        </p:spPr>
        <p:txBody>
          <a:bodyPr/>
          <a:lstStyle/>
          <a:p>
            <a:r>
              <a:rPr lang="ru-RU" smtClean="0"/>
              <a:t>Вставка рисунка</a:t>
            </a:r>
            <a:endParaRPr lang="ru-RU"/>
          </a:p>
        </p:txBody>
      </p:sp>
      <p:sp>
        <p:nvSpPr>
          <p:cNvPr id="8" name="Текст 7"/>
          <p:cNvSpPr>
            <a:spLocks noGrp="1"/>
          </p:cNvSpPr>
          <p:nvPr>
            <p:ph type="body" sz="quarter" idx="13"/>
          </p:nvPr>
        </p:nvSpPr>
        <p:spPr>
          <a:xfrm>
            <a:off x="358775" y="5364163"/>
            <a:ext cx="8439150" cy="784830"/>
          </a:xfrm>
        </p:spPr>
        <p:txBody>
          <a:bodyPr/>
          <a:lstStyle/>
          <a:p>
            <a:pPr lvl="0"/>
            <a:r>
              <a:rPr lang="ru-RU" smtClean="0"/>
              <a:t>Образец текста</a:t>
            </a:r>
          </a:p>
          <a:p>
            <a:pPr lvl="1"/>
            <a:r>
              <a:rPr lang="ru-RU" smtClean="0"/>
              <a:t>Второй уровень</a:t>
            </a:r>
          </a:p>
        </p:txBody>
      </p:sp>
    </p:spTree>
    <p:extLst>
      <p:ext uri="{BB962C8B-B14F-4D97-AF65-F5344CB8AC3E}">
        <p14:creationId xmlns:p14="http://schemas.microsoft.com/office/powerpoint/2010/main" val="61431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000"/>
          </a:xfrm>
          <a:prstGeom prst="rect">
            <a:avLst/>
          </a:prstGeom>
          <a:solidFill>
            <a:schemeClr val="accent1">
              <a:lumMod val="20000"/>
              <a:lumOff val="80000"/>
            </a:schemeClr>
          </a:solidFill>
          <a:ln>
            <a:solidFill>
              <a:schemeClr val="accent1">
                <a:lumMod val="60000"/>
                <a:lumOff val="40000"/>
              </a:schemeClr>
            </a:solidFill>
          </a:ln>
        </p:spPr>
        <p:style>
          <a:lnRef idx="1">
            <a:schemeClr val="accent1"/>
          </a:lnRef>
          <a:fillRef idx="2">
            <a:schemeClr val="accent1"/>
          </a:fillRef>
          <a:effectRef idx="1">
            <a:schemeClr val="accent1"/>
          </a:effectRef>
          <a:fontRef idx="none"/>
        </p:style>
        <p:txBody>
          <a:bodyPr vert="horz" lIns="360000" tIns="72000" rIns="0" bIns="0" rtlCol="0" anchor="t" anchorCtr="0">
            <a:noAutofit/>
          </a:bodyPr>
          <a:lstStyle/>
          <a:p>
            <a:r>
              <a:rPr lang="ru-RU" dirty="0" smtClean="0"/>
              <a:t>Образец заголовка</a:t>
            </a:r>
            <a:endParaRPr lang="ru-RU" dirty="0"/>
          </a:p>
        </p:txBody>
      </p:sp>
      <p:sp>
        <p:nvSpPr>
          <p:cNvPr id="5" name="Нижний колонтитул 4"/>
          <p:cNvSpPr>
            <a:spLocks noGrp="1"/>
          </p:cNvSpPr>
          <p:nvPr>
            <p:ph type="ftr" sz="quarter" idx="3"/>
          </p:nvPr>
        </p:nvSpPr>
        <p:spPr>
          <a:xfrm>
            <a:off x="-18510" y="6512728"/>
            <a:ext cx="9046005" cy="294545"/>
          </a:xfrm>
          <a:prstGeom prst="rect">
            <a:avLst/>
          </a:prstGeom>
          <a:solidFill>
            <a:schemeClr val="accent1">
              <a:lumMod val="75000"/>
            </a:schemeClr>
          </a:solidFill>
          <a:ln/>
        </p:spPr>
        <p:style>
          <a:lnRef idx="1">
            <a:schemeClr val="accent1"/>
          </a:lnRef>
          <a:fillRef idx="3">
            <a:schemeClr val="accent1"/>
          </a:fillRef>
          <a:effectRef idx="2">
            <a:schemeClr val="accent1"/>
          </a:effectRef>
          <a:fontRef idx="none"/>
        </p:style>
        <p:txBody>
          <a:bodyPr vert="horz" lIns="360000" tIns="0" rIns="36000" bIns="0" rtlCol="0" anchor="ctr"/>
          <a:lstStyle>
            <a:lvl1pPr algn="l">
              <a:defRPr sz="1200">
                <a:solidFill>
                  <a:schemeClr val="bg1"/>
                </a:solidFill>
                <a:effectLst>
                  <a:outerShdw blurRad="38100" dist="38100" dir="2700000" algn="tl">
                    <a:srgbClr val="000000">
                      <a:alpha val="43137"/>
                    </a:srgbClr>
                  </a:outerShdw>
                </a:effectLst>
              </a:defRPr>
            </a:lvl1pPr>
          </a:lstStyle>
          <a:p>
            <a:r>
              <a:rPr lang="ru-RU" smtClean="0">
                <a:solidFill>
                  <a:prstClr val="white"/>
                </a:solidFill>
              </a:rPr>
              <a:t>Финансовый аудит</a:t>
            </a:r>
            <a:endParaRPr lang="ru-RU" dirty="0">
              <a:solidFill>
                <a:prstClr val="white"/>
              </a:solidFill>
            </a:endParaRPr>
          </a:p>
        </p:txBody>
      </p:sp>
      <p:sp>
        <p:nvSpPr>
          <p:cNvPr id="6" name="Номер слайда 5"/>
          <p:cNvSpPr>
            <a:spLocks noGrp="1"/>
          </p:cNvSpPr>
          <p:nvPr>
            <p:ph type="sldNum" sz="quarter" idx="4"/>
          </p:nvPr>
        </p:nvSpPr>
        <p:spPr>
          <a:xfrm>
            <a:off x="8748000" y="6462000"/>
            <a:ext cx="396000" cy="396000"/>
          </a:xfrm>
          <a:prstGeom prst="ellipse">
            <a:avLst/>
          </a:prstGeom>
          <a:ln w="28575">
            <a:solidFill>
              <a:schemeClr val="accent1">
                <a:lumMod val="75000"/>
              </a:schemeClr>
            </a:solidFill>
          </a:ln>
        </p:spPr>
        <p:style>
          <a:lnRef idx="2">
            <a:schemeClr val="accent1"/>
          </a:lnRef>
          <a:fillRef idx="1">
            <a:schemeClr val="lt1"/>
          </a:fillRef>
          <a:effectRef idx="0">
            <a:schemeClr val="accent1"/>
          </a:effectRef>
          <a:fontRef idx="none"/>
        </p:style>
        <p:txBody>
          <a:bodyPr vert="horz" lIns="0" tIns="0" rIns="0" bIns="0" rtlCol="0" anchor="ctr"/>
          <a:lstStyle>
            <a:lvl1pPr algn="ctr">
              <a:defRPr sz="1200">
                <a:solidFill>
                  <a:schemeClr val="tx1">
                    <a:lumMod val="65000"/>
                    <a:lumOff val="35000"/>
                  </a:schemeClr>
                </a:solidFill>
                <a:effectLst/>
              </a:defRPr>
            </a:lvl1pPr>
          </a:lstStyle>
          <a:p>
            <a:fld id="{BC1EE29D-1EA1-48ED-9B5D-BFC4AC156D0A}" type="slidenum">
              <a:rPr lang="ru-RU" smtClean="0"/>
              <a:pPr/>
              <a:t>‹#›</a:t>
            </a:fld>
            <a:endParaRPr lang="ru-RU" dirty="0"/>
          </a:p>
        </p:txBody>
      </p:sp>
      <p:sp>
        <p:nvSpPr>
          <p:cNvPr id="4" name="Текст 3"/>
          <p:cNvSpPr>
            <a:spLocks noGrp="1"/>
          </p:cNvSpPr>
          <p:nvPr>
            <p:ph type="body" idx="1"/>
          </p:nvPr>
        </p:nvSpPr>
        <p:spPr>
          <a:xfrm>
            <a:off x="358775" y="1178750"/>
            <a:ext cx="8439150" cy="1169551"/>
          </a:xfrm>
          <a:prstGeom prst="rect">
            <a:avLst/>
          </a:prstGeom>
        </p:spPr>
        <p:txBody>
          <a:bodyPr vert="horz" wrap="square" lIns="0" tIns="0" rIns="0" bIns="0" rtlCol="0">
            <a:sp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p:txBody>
      </p:sp>
    </p:spTree>
    <p:extLst>
      <p:ext uri="{BB962C8B-B14F-4D97-AF65-F5344CB8AC3E}">
        <p14:creationId xmlns:p14="http://schemas.microsoft.com/office/powerpoint/2010/main" val="1500944505"/>
      </p:ext>
    </p:extLst>
  </p:cSld>
  <p:clrMap bg1="lt1" tx1="dk1" bg2="lt2" tx2="dk2" accent1="accent1" accent2="accent2" accent3="accent3" accent4="accent4" accent5="accent5" accent6="accent6" hlink="hlink" folHlink="folHlink"/>
  <p:sldLayoutIdLst>
    <p:sldLayoutId id="2147483669" r:id="rId1"/>
    <p:sldLayoutId id="2147483678" r:id="rId2"/>
    <p:sldLayoutId id="2147483670" r:id="rId3"/>
    <p:sldLayoutId id="2147483671" r:id="rId4"/>
    <p:sldLayoutId id="2147483675" r:id="rId5"/>
    <p:sldLayoutId id="2147483673" r:id="rId6"/>
    <p:sldLayoutId id="2147483674" r:id="rId7"/>
    <p:sldLayoutId id="2147483672" r:id="rId8"/>
    <p:sldLayoutId id="2147483676" r:id="rId9"/>
    <p:sldLayoutId id="2147483677" r:id="rId10"/>
    <p:sldLayoutId id="2147483679" r:id="rId11"/>
  </p:sldLayoutIdLst>
  <p:hf hdr="0" dt="0"/>
  <p:txStyles>
    <p:titleStyle>
      <a:lvl1pPr marL="0" indent="0" algn="l" defTabSz="914400" rtl="0" eaLnBrk="1" latinLnBrk="0" hangingPunct="1">
        <a:lnSpc>
          <a:spcPct val="80000"/>
        </a:lnSpc>
        <a:spcBef>
          <a:spcPct val="0"/>
        </a:spcBef>
        <a:buNone/>
        <a:defRPr sz="2800" kern="1200">
          <a:solidFill>
            <a:schemeClr val="accent1">
              <a:lumMod val="50000"/>
            </a:schemeClr>
          </a:solidFill>
          <a:effectLst>
            <a:outerShdw blurRad="38100" dist="38100" dir="2700000" algn="tl">
              <a:srgbClr val="000000">
                <a:alpha val="43137"/>
              </a:srgbClr>
            </a:outerShdw>
          </a:effectLst>
          <a:latin typeface="+mj-lt"/>
          <a:ea typeface="+mj-ea"/>
          <a:cs typeface="+mj-cs"/>
        </a:defRPr>
      </a:lvl1pPr>
    </p:titleStyle>
    <p:bodyStyle>
      <a:lvl1pPr marL="0" indent="0" algn="l" defTabSz="914400" rtl="0" eaLnBrk="1" latinLnBrk="0" hangingPunct="1">
        <a:spcBef>
          <a:spcPts val="0"/>
        </a:spcBef>
        <a:spcAft>
          <a:spcPts val="600"/>
        </a:spcAft>
        <a:buClr>
          <a:schemeClr val="accent1">
            <a:lumMod val="75000"/>
          </a:schemeClr>
        </a:buClr>
        <a:buSzPct val="100000"/>
        <a:buFont typeface="Arial" pitchFamily="34" charset="0"/>
        <a:buNone/>
        <a:defRPr lang="ru-RU" sz="2400" kern="1200" dirty="0" smtClean="0">
          <a:solidFill>
            <a:schemeClr val="tx1"/>
          </a:solidFill>
          <a:latin typeface="+mn-lt"/>
          <a:ea typeface="+mn-ea"/>
          <a:cs typeface="+mn-cs"/>
        </a:defRPr>
      </a:lvl1pPr>
      <a:lvl2pPr marL="288000" indent="0" algn="l" defTabSz="914400" rtl="0" eaLnBrk="1" latinLnBrk="0" hangingPunct="1">
        <a:spcBef>
          <a:spcPts val="0"/>
        </a:spcBef>
        <a:spcAft>
          <a:spcPts val="600"/>
        </a:spcAft>
        <a:buClr>
          <a:schemeClr val="accent1">
            <a:lumMod val="75000"/>
          </a:schemeClr>
        </a:buClr>
        <a:buSzPct val="100000"/>
        <a:buFont typeface="Arial" pitchFamily="34" charset="0"/>
        <a:buNone/>
        <a:defRPr lang="ru-RU" sz="2200" kern="1200" dirty="0" smtClean="0">
          <a:solidFill>
            <a:schemeClr val="tx1"/>
          </a:solidFill>
          <a:latin typeface="+mn-lt"/>
          <a:ea typeface="+mn-ea"/>
          <a:cs typeface="+mn-cs"/>
        </a:defRPr>
      </a:lvl2pPr>
      <a:lvl3pPr marL="576000" indent="0" algn="l" defTabSz="914400" rtl="0" eaLnBrk="1" latinLnBrk="0" hangingPunct="1">
        <a:spcBef>
          <a:spcPts val="0"/>
        </a:spcBef>
        <a:spcAft>
          <a:spcPts val="600"/>
        </a:spcAft>
        <a:buFont typeface="Arial" pitchFamily="34" charset="0"/>
        <a:buNone/>
        <a:defRPr lang="ru-RU" sz="2000" kern="1200" dirty="0" smtClean="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eaLnBrk="1" fontAlgn="auto" hangingPunct="1">
              <a:spcAft>
                <a:spcPts val="0"/>
              </a:spcAft>
              <a:defRPr/>
            </a:pPr>
            <a:r>
              <a:rPr lang="ru-RU" dirty="0" smtClean="0"/>
              <a:t>МСФО (</a:t>
            </a:r>
            <a:r>
              <a:rPr lang="en-US" dirty="0" smtClean="0"/>
              <a:t>IAS) </a:t>
            </a:r>
            <a:r>
              <a:rPr lang="ru-RU" dirty="0" smtClean="0"/>
              <a:t>17 «Аренда»</a:t>
            </a:r>
            <a:endParaRPr lang="ru-RU" dirty="0"/>
          </a:p>
        </p:txBody>
      </p:sp>
      <p:sp>
        <p:nvSpPr>
          <p:cNvPr id="3" name="Подзаголовок 2"/>
          <p:cNvSpPr>
            <a:spLocks noGrp="1"/>
          </p:cNvSpPr>
          <p:nvPr>
            <p:ph type="subTitle" idx="1"/>
          </p:nvPr>
        </p:nvSpPr>
        <p:spPr>
          <a:xfrm>
            <a:off x="345719" y="4824155"/>
            <a:ext cx="4766341" cy="307777"/>
          </a:xfrm>
        </p:spPr>
        <p:txBody>
          <a:bodyPr rtlCol="0"/>
          <a:lstStyle/>
          <a:p>
            <a:pPr lvl="0"/>
            <a:r>
              <a:rPr lang="ru-RU" dirty="0"/>
              <a:t>© ООО «АФК</a:t>
            </a:r>
            <a:r>
              <a:rPr lang="ru-RU" dirty="0" smtClean="0"/>
              <a:t>»</a:t>
            </a:r>
            <a:endParaRPr lang="ru-RU" dirty="0"/>
          </a:p>
        </p:txBody>
      </p:sp>
    </p:spTree>
    <p:extLst>
      <p:ext uri="{BB962C8B-B14F-4D97-AF65-F5344CB8AC3E}">
        <p14:creationId xmlns:p14="http://schemas.microsoft.com/office/powerpoint/2010/main" val="1209251993"/>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Преимущества аренды (лизинга) для лизинговых компаний </a:t>
            </a:r>
            <a:r>
              <a:rPr lang="ru-RU" sz="2000" dirty="0">
                <a:solidFill>
                  <a:srgbClr val="4F81BD">
                    <a:lumMod val="50000"/>
                  </a:srgbClr>
                </a:solidFill>
              </a:rPr>
              <a:t>(продолжение</a:t>
            </a:r>
            <a:r>
              <a:rPr lang="ru-RU" sz="2000" dirty="0" smtClean="0">
                <a:solidFill>
                  <a:srgbClr val="4F81BD">
                    <a:lumMod val="50000"/>
                  </a:srgbClr>
                </a:solidFill>
              </a:rPr>
              <a:t>)</a:t>
            </a:r>
            <a:endParaRPr lang="ru-RU" dirty="0"/>
          </a:p>
        </p:txBody>
      </p:sp>
      <p:sp>
        <p:nvSpPr>
          <p:cNvPr id="4" name="Нижний колонтитул 3"/>
          <p:cNvSpPr>
            <a:spLocks noGrp="1"/>
          </p:cNvSpPr>
          <p:nvPr>
            <p:ph type="ftr" sz="quarter" idx="10"/>
          </p:nvPr>
        </p:nvSpPr>
        <p:spPr/>
        <p:txBody>
          <a:bodyPr/>
          <a:lstStyle/>
          <a:p>
            <a:r>
              <a:rPr lang="ru-RU" smtClean="0"/>
              <a:t>Финансовый аудит</a:t>
            </a:r>
            <a:endParaRPr lang="ru-RU"/>
          </a:p>
        </p:txBody>
      </p:sp>
      <p:sp>
        <p:nvSpPr>
          <p:cNvPr id="6" name="Номер слайда 5"/>
          <p:cNvSpPr>
            <a:spLocks noGrp="1"/>
          </p:cNvSpPr>
          <p:nvPr>
            <p:ph type="sldNum" sz="quarter" idx="11"/>
          </p:nvPr>
        </p:nvSpPr>
        <p:spPr/>
        <p:txBody>
          <a:bodyPr/>
          <a:lstStyle/>
          <a:p>
            <a:fld id="{45AD3DAA-7CEF-4352-B1AD-1FE607342651}" type="slidenum">
              <a:rPr lang="ru-RU" smtClean="0"/>
              <a:pPr/>
              <a:t>10</a:t>
            </a:fld>
            <a:endParaRPr lang="ru-RU" dirty="0"/>
          </a:p>
        </p:txBody>
      </p:sp>
      <p:sp>
        <p:nvSpPr>
          <p:cNvPr id="3" name="Объект 2"/>
          <p:cNvSpPr>
            <a:spLocks noGrp="1"/>
          </p:cNvSpPr>
          <p:nvPr>
            <p:ph type="body" sz="quarter" idx="12"/>
          </p:nvPr>
        </p:nvSpPr>
        <p:spPr/>
        <p:txBody>
          <a:bodyPr/>
          <a:lstStyle/>
          <a:p>
            <a:r>
              <a:rPr lang="ru-RU" smtClean="0"/>
              <a:t>основная роль при подготовке и проведении лизинговой операции остается за арендодателем. Стоимость услуг составляет не малую долю комиссионного вознаграждения арендодателя;</a:t>
            </a:r>
          </a:p>
          <a:p>
            <a:r>
              <a:rPr lang="ru-RU" smtClean="0"/>
              <a:t>арендодатель имеет возможность изыскивать дополнительные финансовые ресурсы для продолжения и расширения деятельности, закладывая сданное в аренду имущество или уступая право требования арендных платежей;</a:t>
            </a:r>
          </a:p>
          <a:p>
            <a:r>
              <a:rPr lang="ru-RU" smtClean="0"/>
              <a:t>аренда направляет финансовые ресурсы непосредственно на приобретение материальных активов, тем самым снимая проблему нецелевого использования кредитных средств.</a:t>
            </a:r>
          </a:p>
        </p:txBody>
      </p:sp>
    </p:spTree>
    <p:extLst>
      <p:ext uri="{BB962C8B-B14F-4D97-AF65-F5344CB8AC3E}">
        <p14:creationId xmlns:p14="http://schemas.microsoft.com/office/powerpoint/2010/main" val="15990462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Недостатки аренды для арендодателя:</a:t>
            </a:r>
            <a:endParaRPr lang="ru-RU" dirty="0"/>
          </a:p>
        </p:txBody>
      </p:sp>
      <p:sp>
        <p:nvSpPr>
          <p:cNvPr id="4" name="Нижний колонтитул 3"/>
          <p:cNvSpPr>
            <a:spLocks noGrp="1"/>
          </p:cNvSpPr>
          <p:nvPr>
            <p:ph type="ftr" sz="quarter" idx="10"/>
          </p:nvPr>
        </p:nvSpPr>
        <p:spPr/>
        <p:txBody>
          <a:bodyPr/>
          <a:lstStyle/>
          <a:p>
            <a:r>
              <a:rPr lang="ru-RU" smtClean="0"/>
              <a:t>Финансовый аудит</a:t>
            </a:r>
            <a:endParaRPr lang="ru-RU"/>
          </a:p>
        </p:txBody>
      </p:sp>
      <p:sp>
        <p:nvSpPr>
          <p:cNvPr id="6" name="Номер слайда 5"/>
          <p:cNvSpPr>
            <a:spLocks noGrp="1"/>
          </p:cNvSpPr>
          <p:nvPr>
            <p:ph type="sldNum" sz="quarter" idx="11"/>
          </p:nvPr>
        </p:nvSpPr>
        <p:spPr/>
        <p:txBody>
          <a:bodyPr/>
          <a:lstStyle/>
          <a:p>
            <a:fld id="{45AD3DAA-7CEF-4352-B1AD-1FE607342651}" type="slidenum">
              <a:rPr lang="ru-RU" smtClean="0"/>
              <a:pPr/>
              <a:t>11</a:t>
            </a:fld>
            <a:endParaRPr lang="ru-RU" dirty="0"/>
          </a:p>
        </p:txBody>
      </p:sp>
      <p:sp>
        <p:nvSpPr>
          <p:cNvPr id="3" name="Объект 2"/>
          <p:cNvSpPr>
            <a:spLocks noGrp="1"/>
          </p:cNvSpPr>
          <p:nvPr>
            <p:ph type="body" sz="quarter" idx="12"/>
          </p:nvPr>
        </p:nvSpPr>
        <p:spPr>
          <a:xfrm>
            <a:off x="358775" y="1178750"/>
            <a:ext cx="8439150" cy="4293483"/>
          </a:xfrm>
        </p:spPr>
        <p:txBody>
          <a:bodyPr/>
          <a:lstStyle/>
          <a:p>
            <a:r>
              <a:rPr lang="ru-RU" dirty="0" smtClean="0"/>
              <a:t>при финансовой аренде арендные платежи не прекращаются до конца контракта, даже если НТП делает имущество устаревшим;</a:t>
            </a:r>
          </a:p>
          <a:p>
            <a:r>
              <a:rPr lang="ru-RU" dirty="0" smtClean="0"/>
              <a:t>арендатор не выигрывает на повышении остаточной стоимости оборудования;</a:t>
            </a:r>
          </a:p>
          <a:p>
            <a:r>
              <a:rPr lang="ru-RU" dirty="0" smtClean="0"/>
              <a:t>возвратный международный лизинг, построенный на налоговой основе, оборачивается убытками для страны-лизингодателя;</a:t>
            </a:r>
          </a:p>
          <a:p>
            <a:r>
              <a:rPr lang="ru-RU" dirty="0" smtClean="0"/>
              <a:t>при международных мультивалютных лизинговых сделках отсутствуют полные гарантии от валютных рисков (проблема переносится с одного участника на другого). </a:t>
            </a:r>
          </a:p>
        </p:txBody>
      </p:sp>
    </p:spTree>
    <p:extLst>
      <p:ext uri="{BB962C8B-B14F-4D97-AF65-F5344CB8AC3E}">
        <p14:creationId xmlns:p14="http://schemas.microsoft.com/office/powerpoint/2010/main" val="21033531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Классификация аренды (лизинга)</a:t>
            </a:r>
            <a:endParaRPr lang="ru-RU" dirty="0"/>
          </a:p>
        </p:txBody>
      </p:sp>
      <p:sp>
        <p:nvSpPr>
          <p:cNvPr id="4" name="Нижний колонтитул 3"/>
          <p:cNvSpPr>
            <a:spLocks noGrp="1"/>
          </p:cNvSpPr>
          <p:nvPr>
            <p:ph type="ftr" sz="quarter" idx="10"/>
          </p:nvPr>
        </p:nvSpPr>
        <p:spPr/>
        <p:txBody>
          <a:bodyPr/>
          <a:lstStyle/>
          <a:p>
            <a:r>
              <a:rPr lang="ru-RU" smtClean="0"/>
              <a:t>Финансовый аудит</a:t>
            </a:r>
            <a:endParaRPr lang="ru-RU"/>
          </a:p>
        </p:txBody>
      </p:sp>
      <p:sp>
        <p:nvSpPr>
          <p:cNvPr id="6" name="Номер слайда 5"/>
          <p:cNvSpPr>
            <a:spLocks noGrp="1"/>
          </p:cNvSpPr>
          <p:nvPr>
            <p:ph type="sldNum" sz="quarter" idx="11"/>
          </p:nvPr>
        </p:nvSpPr>
        <p:spPr/>
        <p:txBody>
          <a:bodyPr/>
          <a:lstStyle/>
          <a:p>
            <a:fld id="{45AD3DAA-7CEF-4352-B1AD-1FE607342651}" type="slidenum">
              <a:rPr lang="ru-RU" smtClean="0"/>
              <a:pPr/>
              <a:t>12</a:t>
            </a:fld>
            <a:endParaRPr lang="ru-RU" dirty="0"/>
          </a:p>
        </p:txBody>
      </p:sp>
      <p:sp>
        <p:nvSpPr>
          <p:cNvPr id="3" name="Объект 2"/>
          <p:cNvSpPr>
            <a:spLocks noGrp="1"/>
          </p:cNvSpPr>
          <p:nvPr>
            <p:ph type="body" sz="quarter" idx="12"/>
          </p:nvPr>
        </p:nvSpPr>
        <p:spPr>
          <a:xfrm>
            <a:off x="358775" y="1178750"/>
            <a:ext cx="8439150" cy="4555093"/>
          </a:xfrm>
        </p:spPr>
        <p:txBody>
          <a:bodyPr/>
          <a:lstStyle/>
          <a:p>
            <a:r>
              <a:rPr lang="ru-RU" sz="2200" dirty="0" smtClean="0"/>
              <a:t>С точки зрения учёта и отражения в отчётности операций аренды (лизинга) МСФО подразделяют аренду на операционную и финансовую. Даная классификация основана на том, в какой степени риски и выгоды, связанные с владением арендуемым активом, ложатся на арендатора и арендодателя.</a:t>
            </a:r>
          </a:p>
          <a:p>
            <a:r>
              <a:rPr lang="ru-RU" sz="2200" dirty="0" smtClean="0"/>
              <a:t>Риски включают возможности потерь из-за неиспользования или неполного использования мощностей или технологически устаревшего актива, кражи, поломки, а также из-за колебаний прибыли в связи с меняющимися экономическими условиями.</a:t>
            </a:r>
          </a:p>
          <a:p>
            <a:r>
              <a:rPr lang="ru-RU" sz="2200" dirty="0" smtClean="0"/>
              <a:t>Выгоды ассоциируются с ожиданием получения прибыли от эксплуатации актива в течение срока его экономической службы, а также от прироста его стоимости или в связи с получением его ликвидационной стоимости при продажи.</a:t>
            </a:r>
          </a:p>
        </p:txBody>
      </p:sp>
    </p:spTree>
    <p:extLst>
      <p:ext uri="{BB962C8B-B14F-4D97-AF65-F5344CB8AC3E}">
        <p14:creationId xmlns:p14="http://schemas.microsoft.com/office/powerpoint/2010/main" val="6540037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Классификация аренды (лизинга) </a:t>
            </a:r>
            <a:br>
              <a:rPr lang="ru-RU" dirty="0" smtClean="0"/>
            </a:br>
            <a:r>
              <a:rPr lang="ru-RU" sz="2000" dirty="0">
                <a:solidFill>
                  <a:srgbClr val="4F81BD">
                    <a:lumMod val="50000"/>
                  </a:srgbClr>
                </a:solidFill>
              </a:rPr>
              <a:t>(продолжение</a:t>
            </a:r>
            <a:r>
              <a:rPr lang="ru-RU" sz="2000" dirty="0" smtClean="0">
                <a:solidFill>
                  <a:srgbClr val="4F81BD">
                    <a:lumMod val="50000"/>
                  </a:srgbClr>
                </a:solidFill>
              </a:rPr>
              <a:t>)</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13</a:t>
            </a:fld>
            <a:endParaRPr lang="ru-RU" dirty="0"/>
          </a:p>
        </p:txBody>
      </p:sp>
      <p:sp>
        <p:nvSpPr>
          <p:cNvPr id="41987" name="Объект 2"/>
          <p:cNvSpPr>
            <a:spLocks noGrp="1"/>
          </p:cNvSpPr>
          <p:nvPr>
            <p:ph type="body" sz="quarter" idx="12"/>
          </p:nvPr>
        </p:nvSpPr>
        <p:spPr>
          <a:xfrm>
            <a:off x="358775" y="1178750"/>
            <a:ext cx="8439150" cy="4124206"/>
          </a:xfrm>
        </p:spPr>
        <p:txBody>
          <a:bodyPr/>
          <a:lstStyle/>
          <a:p>
            <a:r>
              <a:rPr lang="ru-RU" dirty="0" smtClean="0">
                <a:solidFill>
                  <a:srgbClr val="C00000"/>
                </a:solidFill>
              </a:rPr>
              <a:t>Финансовая аренда </a:t>
            </a:r>
            <a:r>
              <a:rPr lang="ru-RU" dirty="0" smtClean="0"/>
              <a:t>существенно переносит все риски и выгоды, связанные с владением активом, на арендатора.</a:t>
            </a:r>
          </a:p>
          <a:p>
            <a:r>
              <a:rPr lang="ru-RU" dirty="0" smtClean="0">
                <a:solidFill>
                  <a:srgbClr val="C00000"/>
                </a:solidFill>
              </a:rPr>
              <a:t>Операционная аренда</a:t>
            </a:r>
            <a:r>
              <a:rPr lang="ru-RU" dirty="0" smtClean="0"/>
              <a:t> не переносит на арендатора практически никаких рисков и вознаграждений, связанных с владением.</a:t>
            </a:r>
          </a:p>
          <a:p>
            <a:pPr marL="0" indent="0">
              <a:buNone/>
            </a:pPr>
            <a:r>
              <a:rPr lang="ru-RU" dirty="0" smtClean="0">
                <a:solidFill>
                  <a:srgbClr val="C00000"/>
                </a:solidFill>
              </a:rPr>
              <a:t>Для чего нужен МСФО 17 «Аренда»?</a:t>
            </a:r>
          </a:p>
          <a:p>
            <a:pPr marL="0" indent="0">
              <a:buNone/>
            </a:pPr>
            <a:r>
              <a:rPr lang="ru-RU" b="1" dirty="0" smtClean="0"/>
              <a:t>Пример</a:t>
            </a:r>
            <a:endParaRPr lang="ru-RU" dirty="0" smtClean="0"/>
          </a:p>
          <a:p>
            <a:pPr marL="0" indent="0">
              <a:buNone/>
            </a:pPr>
            <a:r>
              <a:rPr lang="ru-RU" sz="2000" dirty="0" smtClean="0"/>
              <a:t>Компания «Альфа» имеет в своём распоряжении два одинаковых станка. Один станок стоимостью 100 000 руб. был куплен за безналичный расчёт </a:t>
            </a:r>
            <a:br>
              <a:rPr lang="ru-RU" sz="2000" dirty="0" smtClean="0"/>
            </a:br>
            <a:r>
              <a:rPr lang="ru-RU" sz="2000" dirty="0" smtClean="0"/>
              <a:t>у производителя. Другой был взят у него в долгосрочную аренду, переход права собственности на станок произойдёт в конце арендного договора.</a:t>
            </a:r>
          </a:p>
        </p:txBody>
      </p:sp>
    </p:spTree>
    <p:extLst>
      <p:ext uri="{BB962C8B-B14F-4D97-AF65-F5344CB8AC3E}">
        <p14:creationId xmlns:p14="http://schemas.microsoft.com/office/powerpoint/2010/main" val="1507472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lstStyle/>
          <a:p>
            <a:r>
              <a:rPr lang="ru-RU" dirty="0" smtClean="0"/>
              <a:t>Классификация аренды (лизинга)</a:t>
            </a:r>
            <a:br>
              <a:rPr lang="ru-RU" dirty="0" smtClean="0"/>
            </a:br>
            <a:r>
              <a:rPr lang="ru-RU" dirty="0" smtClean="0"/>
              <a:t>Пример </a:t>
            </a:r>
            <a:r>
              <a:rPr lang="ru-RU" sz="2000" dirty="0" smtClean="0"/>
              <a:t>(продолжение)</a:t>
            </a:r>
            <a:endParaRPr lang="ru-RU" sz="2000" dirty="0"/>
          </a:p>
        </p:txBody>
      </p:sp>
      <p:sp>
        <p:nvSpPr>
          <p:cNvPr id="2" name="Нижний колонтитул 1"/>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14</a:t>
            </a:fld>
            <a:endParaRPr lang="ru-RU" dirty="0"/>
          </a:p>
        </p:txBody>
      </p:sp>
      <p:sp>
        <p:nvSpPr>
          <p:cNvPr id="3" name="Объект 2"/>
          <p:cNvSpPr>
            <a:spLocks noGrp="1"/>
          </p:cNvSpPr>
          <p:nvPr>
            <p:ph type="body" sz="quarter" idx="12"/>
          </p:nvPr>
        </p:nvSpPr>
        <p:spPr>
          <a:xfrm>
            <a:off x="358775" y="1178750"/>
            <a:ext cx="8439150" cy="4862870"/>
          </a:xfrm>
        </p:spPr>
        <p:txBody>
          <a:bodyPr/>
          <a:lstStyle/>
          <a:p>
            <a:pPr marL="0" indent="0">
              <a:buNone/>
            </a:pPr>
            <a:r>
              <a:rPr lang="ru-RU" dirty="0" smtClean="0"/>
              <a:t>По условиям аренды арендованный станок отражается на балансе арендодателя.</a:t>
            </a:r>
          </a:p>
          <a:p>
            <a:pPr marL="0" indent="0">
              <a:buNone/>
            </a:pPr>
            <a:r>
              <a:rPr lang="ru-RU" dirty="0" smtClean="0"/>
              <a:t>Какие активы покажет «Альфа»?</a:t>
            </a:r>
          </a:p>
          <a:p>
            <a:pPr marL="2235200" indent="-2235200">
              <a:buNone/>
              <a:tabLst>
                <a:tab pos="2235200" algn="l"/>
              </a:tabLst>
            </a:pPr>
            <a:r>
              <a:rPr lang="ru-RU" dirty="0" smtClean="0"/>
              <a:t>Ответ очевиден. </a:t>
            </a:r>
            <a:r>
              <a:rPr lang="ru-RU" sz="2000" dirty="0" smtClean="0"/>
              <a:t>	Имея в своём распоряжении производственные ресурсы в 200 000 руб., фирма отразит в своём балансе только 100 000 руб., искажая тем самым в отчётности реальное положение дел.</a:t>
            </a:r>
          </a:p>
          <a:p>
            <a:pPr marL="0" indent="0">
              <a:buNone/>
            </a:pPr>
            <a:r>
              <a:rPr lang="ru-RU" sz="2000" dirty="0" smtClean="0"/>
              <a:t>Как показывает российская практика арендных отношений, в которой предмет финансовой аренды может отражаться как на балансе арендатора, так и на балансе арендодателя, финансовые показатели организации будут зависеть от условий договора.</a:t>
            </a:r>
          </a:p>
          <a:p>
            <a:pPr marL="0" indent="0">
              <a:buNone/>
            </a:pPr>
            <a:r>
              <a:rPr lang="ru-RU" sz="2000" dirty="0" smtClean="0"/>
              <a:t>Тем самым нарушается базовый принцип учёта (закреплённый, между прочим, и в российском законодательстве) – приоритет экономического содержания операции над её юридической формой.</a:t>
            </a:r>
            <a:endParaRPr lang="ru-RU" dirty="0" smtClean="0"/>
          </a:p>
        </p:txBody>
      </p:sp>
    </p:spTree>
    <p:extLst>
      <p:ext uri="{BB962C8B-B14F-4D97-AF65-F5344CB8AC3E}">
        <p14:creationId xmlns:p14="http://schemas.microsoft.com/office/powerpoint/2010/main" val="23797097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Классификация аренды (лизинга)</a:t>
            </a:r>
            <a:br>
              <a:rPr lang="ru-RU" dirty="0" smtClean="0"/>
            </a:br>
            <a:r>
              <a:rPr lang="ru-RU" dirty="0" smtClean="0"/>
              <a:t>Пример </a:t>
            </a:r>
            <a:r>
              <a:rPr lang="ru-RU" sz="2000" dirty="0" smtClean="0"/>
              <a:t>(продолжение)</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15</a:t>
            </a:fld>
            <a:endParaRPr lang="ru-RU" dirty="0"/>
          </a:p>
        </p:txBody>
      </p:sp>
      <p:sp>
        <p:nvSpPr>
          <p:cNvPr id="44035" name="Объект 2"/>
          <p:cNvSpPr>
            <a:spLocks noGrp="1"/>
          </p:cNvSpPr>
          <p:nvPr>
            <p:ph type="body" sz="quarter" idx="12"/>
          </p:nvPr>
        </p:nvSpPr>
        <p:spPr>
          <a:xfrm>
            <a:off x="358775" y="1178750"/>
            <a:ext cx="8439150" cy="4524315"/>
          </a:xfrm>
        </p:spPr>
        <p:txBody>
          <a:bodyPr/>
          <a:lstStyle/>
          <a:p>
            <a:r>
              <a:rPr lang="ru-RU" i="1" dirty="0" smtClean="0">
                <a:solidFill>
                  <a:srgbClr val="C00000"/>
                </a:solidFill>
              </a:rPr>
              <a:t>К каким последствиям для пользователей финансовой отчётности это приводит?</a:t>
            </a:r>
          </a:p>
          <a:p>
            <a:r>
              <a:rPr lang="ru-RU" dirty="0" smtClean="0"/>
              <a:t>Потенциальный инвестор компания «</a:t>
            </a:r>
            <a:r>
              <a:rPr lang="ru-RU" dirty="0" err="1" smtClean="0"/>
              <a:t>Квадро</a:t>
            </a:r>
            <a:r>
              <a:rPr lang="ru-RU" dirty="0" smtClean="0"/>
              <a:t>», рассматривает компании «Альфа» из предыдущего примера и её конкурента – фирму «Голден» на предмет выбора объекта для инвестиций.</a:t>
            </a:r>
          </a:p>
          <a:p>
            <a:r>
              <a:rPr lang="ru-RU" sz="2200" dirty="0" smtClean="0"/>
              <a:t>Компания «Голден» также имеет в своём распоряжении два точно таких же станка, причём один из них был также куплен за безналичный расчёт, а другой приобретён в кредит. Все прочие показатели двух компаний полностью идентичны.</a:t>
            </a:r>
          </a:p>
          <a:p>
            <a:r>
              <a:rPr lang="ru-RU" sz="2200" dirty="0" smtClean="0"/>
              <a:t>В отчётном периоде компании показали одну и туже прибыль – </a:t>
            </a:r>
            <a:br>
              <a:rPr lang="ru-RU" sz="2200" dirty="0" smtClean="0"/>
            </a:br>
            <a:r>
              <a:rPr lang="ru-RU" sz="2200" dirty="0" smtClean="0"/>
              <a:t>200 000 руб. </a:t>
            </a:r>
          </a:p>
          <a:p>
            <a:r>
              <a:rPr lang="ru-RU" sz="2200" dirty="0" smtClean="0"/>
              <a:t>К каким выводам придёт аналитик компании «</a:t>
            </a:r>
            <a:r>
              <a:rPr lang="ru-RU" sz="2200" dirty="0" err="1" smtClean="0"/>
              <a:t>Квадро</a:t>
            </a:r>
            <a:r>
              <a:rPr lang="ru-RU" sz="2200" dirty="0" smtClean="0"/>
              <a:t>»?</a:t>
            </a:r>
          </a:p>
        </p:txBody>
      </p:sp>
    </p:spTree>
    <p:extLst>
      <p:ext uri="{BB962C8B-B14F-4D97-AF65-F5344CB8AC3E}">
        <p14:creationId xmlns:p14="http://schemas.microsoft.com/office/powerpoint/2010/main" val="2812432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Классификация аренды (лизинга)</a:t>
            </a:r>
            <a:br>
              <a:rPr lang="ru-RU" dirty="0" smtClean="0"/>
            </a:br>
            <a:r>
              <a:rPr lang="ru-RU" dirty="0" smtClean="0"/>
              <a:t>Пример (продолжение)</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16</a:t>
            </a:fld>
            <a:endParaRPr lang="ru-RU" dirty="0"/>
          </a:p>
        </p:txBody>
      </p:sp>
      <p:sp>
        <p:nvSpPr>
          <p:cNvPr id="45059" name="Объект 2"/>
          <p:cNvSpPr>
            <a:spLocks noGrp="1"/>
          </p:cNvSpPr>
          <p:nvPr>
            <p:ph type="body" sz="quarter" idx="12"/>
          </p:nvPr>
        </p:nvSpPr>
        <p:spPr>
          <a:xfrm>
            <a:off x="358775" y="1178750"/>
            <a:ext cx="8439150" cy="4785926"/>
          </a:xfrm>
        </p:spPr>
        <p:txBody>
          <a:bodyPr/>
          <a:lstStyle/>
          <a:p>
            <a:r>
              <a:rPr lang="ru-RU" sz="2200" dirty="0" smtClean="0"/>
              <a:t>Во-первых, он отметит, что компания «Голден» имеет на 100 000 руб. больше обязательств, чем её конкурент – ведь «Альфа», не признавая в своём балансе в активах второй станок, не будет показывать и обязательства по выкупу.</a:t>
            </a:r>
          </a:p>
          <a:p>
            <a:r>
              <a:rPr lang="ru-RU" sz="2200" dirty="0" smtClean="0"/>
              <a:t>Во-вторых, аналитик сделает вывод о том, что рентабельность активов компании «Альфа» в два раза выше, чем у конкурента. Ведь туже самую прибыль в 200 000 руб. она получила, имея в своём распоряжении «только» один станок, а не два.</a:t>
            </a:r>
          </a:p>
          <a:p>
            <a:pPr>
              <a:spcAft>
                <a:spcPts val="1800"/>
              </a:spcAft>
            </a:pPr>
            <a:r>
              <a:rPr lang="ru-RU" sz="2200" dirty="0" smtClean="0"/>
              <a:t>В-третьих, основываясь на данных отчётности, он примет неверное решение о том, что из двух – на самом деле совершенно одинаковых – компаний первая в два раза более привлекательна, чем вторая.</a:t>
            </a:r>
          </a:p>
          <a:p>
            <a:r>
              <a:rPr lang="ru-RU" sz="2200" i="1" dirty="0" smtClean="0">
                <a:solidFill>
                  <a:srgbClr val="C00000"/>
                </a:solidFill>
              </a:rPr>
              <a:t>Именно для того, чтобы не допустить искажения реального состояния дел, и был разработан МСФО 17 «Аренда».</a:t>
            </a:r>
          </a:p>
        </p:txBody>
      </p:sp>
    </p:spTree>
    <p:extLst>
      <p:ext uri="{BB962C8B-B14F-4D97-AF65-F5344CB8AC3E}">
        <p14:creationId xmlns:p14="http://schemas.microsoft.com/office/powerpoint/2010/main" val="38473544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Пример </a:t>
            </a:r>
            <a:r>
              <a:rPr lang="ru-RU" dirty="0" err="1" smtClean="0"/>
              <a:t>учета</a:t>
            </a:r>
            <a:r>
              <a:rPr lang="ru-RU" dirty="0" smtClean="0"/>
              <a:t> финансовой аренды</a:t>
            </a:r>
            <a:endParaRPr lang="ru-RU" dirty="0"/>
          </a:p>
        </p:txBody>
      </p:sp>
      <p:sp>
        <p:nvSpPr>
          <p:cNvPr id="6" name="Нижний колонтитул 5"/>
          <p:cNvSpPr>
            <a:spLocks noGrp="1"/>
          </p:cNvSpPr>
          <p:nvPr>
            <p:ph type="ftr" sz="quarter" idx="10"/>
          </p:nvPr>
        </p:nvSpPr>
        <p:spPr/>
        <p:txBody>
          <a:bodyPr/>
          <a:lstStyle/>
          <a:p>
            <a:r>
              <a:rPr lang="ru-RU" smtClean="0"/>
              <a:t>Финансовый аудит</a:t>
            </a:r>
            <a:endParaRPr lang="ru-RU"/>
          </a:p>
        </p:txBody>
      </p:sp>
      <p:sp>
        <p:nvSpPr>
          <p:cNvPr id="7" name="Номер слайда 6"/>
          <p:cNvSpPr>
            <a:spLocks noGrp="1"/>
          </p:cNvSpPr>
          <p:nvPr>
            <p:ph type="sldNum" sz="quarter" idx="11"/>
          </p:nvPr>
        </p:nvSpPr>
        <p:spPr/>
        <p:txBody>
          <a:bodyPr/>
          <a:lstStyle/>
          <a:p>
            <a:fld id="{45AD3DAA-7CEF-4352-B1AD-1FE607342651}" type="slidenum">
              <a:rPr lang="ru-RU" smtClean="0"/>
              <a:pPr/>
              <a:t>17</a:t>
            </a:fld>
            <a:endParaRPr lang="ru-RU" dirty="0"/>
          </a:p>
        </p:txBody>
      </p:sp>
      <p:sp>
        <p:nvSpPr>
          <p:cNvPr id="3" name="Содержимое 2"/>
          <p:cNvSpPr>
            <a:spLocks noGrp="1"/>
          </p:cNvSpPr>
          <p:nvPr>
            <p:ph type="body" sz="quarter" idx="12"/>
          </p:nvPr>
        </p:nvSpPr>
        <p:spPr>
          <a:xfrm>
            <a:off x="358775" y="1178750"/>
            <a:ext cx="8439150" cy="3323987"/>
          </a:xfrm>
        </p:spPr>
        <p:txBody>
          <a:bodyPr/>
          <a:lstStyle/>
          <a:p>
            <a:r>
              <a:rPr lang="ru-RU" i="1" dirty="0" smtClean="0">
                <a:solidFill>
                  <a:srgbClr val="C00000"/>
                </a:solidFill>
              </a:rPr>
              <a:t>Финансовая аренда в МСФО позволяет разделить лизинговый </a:t>
            </a:r>
            <a:r>
              <a:rPr lang="ru-RU" i="1" dirty="0" err="1" smtClean="0">
                <a:solidFill>
                  <a:srgbClr val="C00000"/>
                </a:solidFill>
              </a:rPr>
              <a:t>платеж</a:t>
            </a:r>
            <a:r>
              <a:rPr lang="ru-RU" i="1" dirty="0" smtClean="0">
                <a:solidFill>
                  <a:srgbClr val="C00000"/>
                </a:solidFill>
              </a:rPr>
              <a:t> на выплату обязательств и затраты на финансирование (проценты).</a:t>
            </a:r>
          </a:p>
          <a:p>
            <a:r>
              <a:rPr lang="ru-RU" b="1" dirty="0" smtClean="0"/>
              <a:t>Исходные данные</a:t>
            </a:r>
          </a:p>
          <a:p>
            <a:pPr lvl="1"/>
            <a:r>
              <a:rPr lang="ru-RU" dirty="0" smtClean="0"/>
              <a:t>Компания получила оборудование стоимостью 210 000 руб. </a:t>
            </a:r>
            <a:br>
              <a:rPr lang="ru-RU" dirty="0" smtClean="0"/>
            </a:br>
            <a:r>
              <a:rPr lang="ru-RU" dirty="0" smtClean="0"/>
              <a:t>1 января 2013 года на 5 лет по договору финансовой аренды. Процентная ставка по договору равна 10%. Ежегодные арендные платежи равны 50 000 руб. и должны быть оплачены в конце каждого года.</a:t>
            </a:r>
          </a:p>
        </p:txBody>
      </p:sp>
    </p:spTree>
    <p:extLst>
      <p:ext uri="{BB962C8B-B14F-4D97-AF65-F5344CB8AC3E}">
        <p14:creationId xmlns:p14="http://schemas.microsoft.com/office/powerpoint/2010/main" val="871136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Учет</a:t>
            </a:r>
            <a:r>
              <a:rPr lang="ru-RU" dirty="0" smtClean="0"/>
              <a:t> у лизингополучателя</a:t>
            </a:r>
            <a:endParaRPr lang="ru-RU" dirty="0"/>
          </a:p>
        </p:txBody>
      </p:sp>
      <p:sp>
        <p:nvSpPr>
          <p:cNvPr id="6" name="Нижний колонтитул 5"/>
          <p:cNvSpPr>
            <a:spLocks noGrp="1"/>
          </p:cNvSpPr>
          <p:nvPr>
            <p:ph type="ftr" sz="quarter" idx="10"/>
          </p:nvPr>
        </p:nvSpPr>
        <p:spPr/>
        <p:txBody>
          <a:bodyPr/>
          <a:lstStyle/>
          <a:p>
            <a:r>
              <a:rPr lang="ru-RU" smtClean="0"/>
              <a:t>Финансовый аудит</a:t>
            </a:r>
            <a:endParaRPr lang="ru-RU"/>
          </a:p>
        </p:txBody>
      </p:sp>
      <p:sp>
        <p:nvSpPr>
          <p:cNvPr id="7" name="Номер слайда 6"/>
          <p:cNvSpPr>
            <a:spLocks noGrp="1"/>
          </p:cNvSpPr>
          <p:nvPr>
            <p:ph type="sldNum" sz="quarter" idx="11"/>
          </p:nvPr>
        </p:nvSpPr>
        <p:spPr/>
        <p:txBody>
          <a:bodyPr/>
          <a:lstStyle/>
          <a:p>
            <a:fld id="{45AD3DAA-7CEF-4352-B1AD-1FE607342651}" type="slidenum">
              <a:rPr lang="ru-RU" smtClean="0"/>
              <a:pPr/>
              <a:t>18</a:t>
            </a:fld>
            <a:endParaRPr lang="ru-RU" dirty="0"/>
          </a:p>
        </p:txBody>
      </p:sp>
      <p:sp>
        <p:nvSpPr>
          <p:cNvPr id="3" name="Содержимое 2"/>
          <p:cNvSpPr>
            <a:spLocks noGrp="1"/>
          </p:cNvSpPr>
          <p:nvPr>
            <p:ph type="body" sz="quarter" idx="12"/>
          </p:nvPr>
        </p:nvSpPr>
        <p:spPr>
          <a:xfrm>
            <a:off x="358775" y="1178750"/>
            <a:ext cx="8439150" cy="3924151"/>
          </a:xfrm>
        </p:spPr>
        <p:txBody>
          <a:bodyPr/>
          <a:lstStyle/>
          <a:p>
            <a:r>
              <a:rPr lang="ru-RU" dirty="0" smtClean="0"/>
              <a:t>Рассчитаем приведённую стоимость лизинговых платежей, используя ставку дисконтирования 10% (см. таблицу на следующем слайде). </a:t>
            </a:r>
          </a:p>
          <a:p>
            <a:pPr lvl="1"/>
            <a:r>
              <a:rPr lang="ru-RU" dirty="0" smtClean="0">
                <a:solidFill>
                  <a:srgbClr val="C00000"/>
                </a:solidFill>
              </a:rPr>
              <a:t>Приведённая стоимость арендных платежей 189 535 руб., меньше чем стоимость оборудования по договору аренды, равная 210 000 руб.</a:t>
            </a:r>
          </a:p>
          <a:p>
            <a:r>
              <a:rPr lang="ru-RU" dirty="0" smtClean="0"/>
              <a:t>На 1 января 2013 года актив будет отражён по приведённой стоимости арендных платежей, так как она меньше справедливой стоимости (стоимости по договору).</a:t>
            </a:r>
          </a:p>
          <a:p>
            <a:pPr lvl="1"/>
            <a:r>
              <a:rPr lang="ru-RU" dirty="0" smtClean="0">
                <a:solidFill>
                  <a:srgbClr val="C00000"/>
                </a:solidFill>
              </a:rPr>
              <a:t>Дебет «ОС» Кредит «Обязательства по лизингу» 189 535 руб.</a:t>
            </a:r>
          </a:p>
        </p:txBody>
      </p:sp>
    </p:spTree>
    <p:extLst>
      <p:ext uri="{BB962C8B-B14F-4D97-AF65-F5344CB8AC3E}">
        <p14:creationId xmlns:p14="http://schemas.microsoft.com/office/powerpoint/2010/main" val="21331553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Таблица 1. </a:t>
            </a:r>
            <a:r>
              <a:rPr lang="ru-RU" dirty="0" err="1" smtClean="0"/>
              <a:t>Расчет</a:t>
            </a:r>
            <a:r>
              <a:rPr lang="ru-RU" dirty="0" smtClean="0"/>
              <a:t> суммы дисконтированных арендных платежей и процентных расходов</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7" name="Номер слайда 6"/>
          <p:cNvSpPr>
            <a:spLocks noGrp="1"/>
          </p:cNvSpPr>
          <p:nvPr>
            <p:ph type="sldNum" sz="quarter" idx="11"/>
          </p:nvPr>
        </p:nvSpPr>
        <p:spPr/>
        <p:txBody>
          <a:bodyPr/>
          <a:lstStyle/>
          <a:p>
            <a:fld id="{45AD3DAA-7CEF-4352-B1AD-1FE607342651}" type="slidenum">
              <a:rPr lang="ru-RU" smtClean="0"/>
              <a:pPr/>
              <a:t>19</a:t>
            </a:fld>
            <a:endParaRPr lang="ru-RU" dirty="0"/>
          </a:p>
        </p:txBody>
      </p:sp>
      <p:graphicFrame>
        <p:nvGraphicFramePr>
          <p:cNvPr id="6" name="Содержимое 5"/>
          <p:cNvGraphicFramePr>
            <a:graphicFrameLocks noGrp="1"/>
          </p:cNvGraphicFramePr>
          <p:nvPr>
            <p:ph idx="4294967295"/>
            <p:extLst>
              <p:ext uri="{D42A27DB-BD31-4B8C-83A1-F6EECF244321}">
                <p14:modId xmlns:p14="http://schemas.microsoft.com/office/powerpoint/2010/main" val="3167739757"/>
              </p:ext>
            </p:extLst>
          </p:nvPr>
        </p:nvGraphicFramePr>
        <p:xfrm>
          <a:off x="351143" y="1179513"/>
          <a:ext cx="8446780" cy="4333873"/>
        </p:xfrm>
        <a:graphic>
          <a:graphicData uri="http://schemas.openxmlformats.org/drawingml/2006/table">
            <a:tbl>
              <a:tblPr firstRow="1" bandRow="1">
                <a:effectLst>
                  <a:outerShdw blurRad="50800" dist="38100" dir="5400000" algn="t" rotWithShape="0">
                    <a:prstClr val="black">
                      <a:alpha val="40000"/>
                    </a:prstClr>
                  </a:outerShdw>
                </a:effectLst>
                <a:tableStyleId>{B301B821-A1FF-4177-AEE7-76D212191A09}</a:tableStyleId>
              </a:tblPr>
              <a:tblGrid>
                <a:gridCol w="419195"/>
                <a:gridCol w="952716"/>
                <a:gridCol w="1587224"/>
                <a:gridCol w="1714889"/>
                <a:gridCol w="1295694"/>
                <a:gridCol w="1181368"/>
                <a:gridCol w="1295694"/>
              </a:tblGrid>
              <a:tr h="1737615">
                <a:tc>
                  <a:txBody>
                    <a:bodyPr/>
                    <a:lstStyle/>
                    <a:p>
                      <a:pPr algn="ctr"/>
                      <a:r>
                        <a:rPr lang="ru-RU" sz="1400" b="1" dirty="0" smtClean="0">
                          <a:effectLst>
                            <a:outerShdw blurRad="38100" dist="38100" dir="2700000" algn="tl">
                              <a:srgbClr val="000000">
                                <a:alpha val="43137"/>
                              </a:srgbClr>
                            </a:outerShdw>
                          </a:effectLst>
                        </a:rPr>
                        <a:t>Год</a:t>
                      </a:r>
                      <a:endParaRPr lang="ru-RU" sz="1400" b="1" dirty="0">
                        <a:effectLst>
                          <a:outerShdw blurRad="38100" dist="38100" dir="2700000" algn="tl">
                            <a:srgbClr val="000000">
                              <a:alpha val="43137"/>
                            </a:srgbClr>
                          </a:outerShdw>
                        </a:effectLst>
                      </a:endParaRPr>
                    </a:p>
                  </a:txBody>
                  <a:tcPr marL="36000" marR="36000" marT="36000" marB="36000" anchor="ctr">
                    <a:lnL w="12700" cap="flat" cmpd="sng" algn="ctr">
                      <a:solidFill>
                        <a:schemeClr val="accent1">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ru-RU" sz="1400" b="1" dirty="0" smtClean="0">
                          <a:effectLst>
                            <a:outerShdw blurRad="38100" dist="38100" dir="2700000" algn="tl">
                              <a:srgbClr val="000000">
                                <a:alpha val="43137"/>
                              </a:srgbClr>
                            </a:outerShdw>
                          </a:effectLst>
                        </a:rPr>
                        <a:t>Арендный платеж</a:t>
                      </a:r>
                      <a:endParaRPr lang="ru-RU" sz="1400" b="1" dirty="0">
                        <a:effectLst>
                          <a:outerShdw blurRad="38100" dist="38100" dir="2700000" algn="tl">
                            <a:srgbClr val="000000">
                              <a:alpha val="43137"/>
                            </a:srgbClr>
                          </a:outerShdw>
                        </a:effectLst>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ru-RU" sz="1400" b="1" dirty="0" smtClean="0">
                          <a:effectLst>
                            <a:outerShdw blurRad="38100" dist="38100" dir="2700000" algn="tl">
                              <a:srgbClr val="000000">
                                <a:alpha val="43137"/>
                              </a:srgbClr>
                            </a:outerShdw>
                          </a:effectLst>
                        </a:rPr>
                        <a:t>Ставка дисконтирования</a:t>
                      </a:r>
                      <a:endParaRPr lang="ru-RU" sz="1400" b="1" dirty="0">
                        <a:effectLst>
                          <a:outerShdw blurRad="38100" dist="38100" dir="2700000" algn="tl">
                            <a:srgbClr val="000000">
                              <a:alpha val="43137"/>
                            </a:srgbClr>
                          </a:outerShdw>
                        </a:effectLst>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ru-RU" sz="1400" b="1" dirty="0" smtClean="0">
                          <a:effectLst>
                            <a:outerShdw blurRad="38100" dist="38100" dir="2700000" algn="tl">
                              <a:srgbClr val="000000">
                                <a:alpha val="43137"/>
                              </a:srgbClr>
                            </a:outerShdw>
                          </a:effectLst>
                        </a:rPr>
                        <a:t>Дисконтированная</a:t>
                      </a:r>
                      <a:r>
                        <a:rPr lang="ru-RU" sz="1400" b="1" baseline="0" dirty="0" smtClean="0">
                          <a:effectLst>
                            <a:outerShdw blurRad="38100" dist="38100" dir="2700000" algn="tl">
                              <a:srgbClr val="000000">
                                <a:alpha val="43137"/>
                              </a:srgbClr>
                            </a:outerShdw>
                          </a:effectLst>
                        </a:rPr>
                        <a:t> стоимость</a:t>
                      </a:r>
                      <a:endParaRPr lang="ru-RU" sz="1400" b="1" dirty="0">
                        <a:effectLst>
                          <a:outerShdw blurRad="38100" dist="38100" dir="2700000" algn="tl">
                            <a:srgbClr val="000000">
                              <a:alpha val="43137"/>
                            </a:srgbClr>
                          </a:outerShdw>
                        </a:effectLst>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ru-RU" sz="1400" b="1" dirty="0" smtClean="0">
                          <a:effectLst>
                            <a:outerShdw blurRad="38100" dist="38100" dir="2700000" algn="tl">
                              <a:srgbClr val="000000">
                                <a:alpha val="43137"/>
                              </a:srgbClr>
                            </a:outerShdw>
                          </a:effectLst>
                        </a:rPr>
                        <a:t>Обязательство </a:t>
                      </a:r>
                      <a:br>
                        <a:rPr lang="ru-RU" sz="1400" b="1" dirty="0" smtClean="0">
                          <a:effectLst>
                            <a:outerShdw blurRad="38100" dist="38100" dir="2700000" algn="tl">
                              <a:srgbClr val="000000">
                                <a:alpha val="43137"/>
                              </a:srgbClr>
                            </a:outerShdw>
                          </a:effectLst>
                        </a:rPr>
                      </a:br>
                      <a:r>
                        <a:rPr lang="ru-RU" sz="1400" b="1" dirty="0" smtClean="0">
                          <a:effectLst>
                            <a:outerShdw blurRad="38100" dist="38100" dir="2700000" algn="tl">
                              <a:srgbClr val="000000">
                                <a:alpha val="43137"/>
                              </a:srgbClr>
                            </a:outerShdw>
                          </a:effectLst>
                        </a:rPr>
                        <a:t>по арендным платежам </a:t>
                      </a:r>
                      <a:br>
                        <a:rPr lang="ru-RU" sz="1400" b="1" dirty="0" smtClean="0">
                          <a:effectLst>
                            <a:outerShdw blurRad="38100" dist="38100" dir="2700000" algn="tl">
                              <a:srgbClr val="000000">
                                <a:alpha val="43137"/>
                              </a:srgbClr>
                            </a:outerShdw>
                          </a:effectLst>
                        </a:rPr>
                      </a:br>
                      <a:r>
                        <a:rPr lang="ru-RU" sz="1400" b="1" dirty="0" smtClean="0">
                          <a:effectLst>
                            <a:outerShdw blurRad="38100" dist="38100" dir="2700000" algn="tl">
                              <a:srgbClr val="000000">
                                <a:alpha val="43137"/>
                              </a:srgbClr>
                            </a:outerShdw>
                          </a:effectLst>
                        </a:rPr>
                        <a:t>на начало </a:t>
                      </a:r>
                      <a:br>
                        <a:rPr lang="ru-RU" sz="1400" b="1" dirty="0" smtClean="0">
                          <a:effectLst>
                            <a:outerShdw blurRad="38100" dist="38100" dir="2700000" algn="tl">
                              <a:srgbClr val="000000">
                                <a:alpha val="43137"/>
                              </a:srgbClr>
                            </a:outerShdw>
                          </a:effectLst>
                        </a:rPr>
                      </a:br>
                      <a:r>
                        <a:rPr lang="ru-RU" sz="1400" b="1" dirty="0" smtClean="0">
                          <a:effectLst>
                            <a:outerShdw blurRad="38100" dist="38100" dir="2700000" algn="tl">
                              <a:srgbClr val="000000">
                                <a:alpha val="43137"/>
                              </a:srgbClr>
                            </a:outerShdw>
                          </a:effectLst>
                        </a:rPr>
                        <a:t>периода</a:t>
                      </a:r>
                      <a:endParaRPr lang="ru-RU" sz="1400" b="1" dirty="0">
                        <a:effectLst>
                          <a:outerShdw blurRad="38100" dist="38100" dir="2700000" algn="tl">
                            <a:srgbClr val="000000">
                              <a:alpha val="43137"/>
                            </a:srgbClr>
                          </a:outerShdw>
                        </a:effectLst>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ru-RU" sz="1400" b="1" dirty="0" smtClean="0">
                          <a:effectLst>
                            <a:outerShdw blurRad="38100" dist="38100" dir="2700000" algn="tl">
                              <a:srgbClr val="000000">
                                <a:alpha val="43137"/>
                              </a:srgbClr>
                            </a:outerShdw>
                          </a:effectLst>
                        </a:rPr>
                        <a:t>Процентный расход</a:t>
                      </a:r>
                      <a:endParaRPr lang="ru-RU" sz="1400" b="1" dirty="0">
                        <a:effectLst>
                          <a:outerShdw blurRad="38100" dist="38100" dir="2700000" algn="tl">
                            <a:srgbClr val="000000">
                              <a:alpha val="43137"/>
                            </a:srgbClr>
                          </a:outerShdw>
                        </a:effectLst>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ru-RU" sz="1400" b="1" dirty="0" smtClean="0">
                          <a:effectLst>
                            <a:outerShdw blurRad="38100" dist="38100" dir="2700000" algn="tl">
                              <a:srgbClr val="000000">
                                <a:alpha val="43137"/>
                              </a:srgbClr>
                            </a:outerShdw>
                          </a:effectLst>
                        </a:rPr>
                        <a:t>Уменьшение обязательства</a:t>
                      </a:r>
                      <a:endParaRPr lang="ru-RU" sz="1400" b="1" dirty="0">
                        <a:effectLst>
                          <a:outerShdw blurRad="38100" dist="38100" dir="2700000" algn="tl">
                            <a:srgbClr val="000000">
                              <a:alpha val="43137"/>
                            </a:srgbClr>
                          </a:outerShdw>
                        </a:effectLst>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r>
              <a:tr h="370894">
                <a:tc>
                  <a:txBody>
                    <a:bodyPr/>
                    <a:lstStyle/>
                    <a:p>
                      <a:endParaRPr lang="ru-RU" sz="1800"/>
                    </a:p>
                  </a:txBody>
                  <a:tcPr marL="36000" marR="36000" marT="45727" marB="45727"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en-US" sz="1800" dirty="0" smtClean="0"/>
                        <a:t>a</a:t>
                      </a:r>
                      <a:endParaRPr lang="ru-RU" sz="1800" b="1" dirty="0"/>
                    </a:p>
                  </a:txBody>
                  <a:tcPr marL="36000" marR="36000" marT="45727" marB="45727"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en-US" sz="1800" dirty="0" smtClean="0"/>
                        <a:t>b</a:t>
                      </a:r>
                      <a:endParaRPr lang="ru-RU" sz="1800" b="1" dirty="0"/>
                    </a:p>
                  </a:txBody>
                  <a:tcPr marL="36000" marR="36000" marT="45727" marB="45727"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en-US" sz="1800" dirty="0" smtClean="0"/>
                        <a:t>c</a:t>
                      </a:r>
                      <a:r>
                        <a:rPr lang="en-US" sz="1800" baseline="0" dirty="0" smtClean="0"/>
                        <a:t> = a × b</a:t>
                      </a:r>
                      <a:endParaRPr lang="ru-RU" sz="1800" b="1" dirty="0"/>
                    </a:p>
                  </a:txBody>
                  <a:tcPr marL="36000" marR="36000" marT="45727" marB="45727"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en-US" sz="1800" dirty="0" smtClean="0"/>
                        <a:t>d = d ‒  f</a:t>
                      </a:r>
                      <a:endParaRPr lang="ru-RU" sz="1800" b="1" dirty="0"/>
                    </a:p>
                  </a:txBody>
                  <a:tcPr marL="36000" marR="36000" marT="45727" marB="45727"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en-US" sz="1800" dirty="0" smtClean="0"/>
                        <a:t>e = d × 10%</a:t>
                      </a:r>
                      <a:endParaRPr lang="ru-RU" sz="1800" b="1" dirty="0"/>
                    </a:p>
                  </a:txBody>
                  <a:tcPr marL="36000" marR="36000" marT="45727" marB="45727"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en-US" sz="1800" dirty="0" smtClean="0"/>
                        <a:t>f = a</a:t>
                      </a:r>
                      <a:r>
                        <a:rPr lang="en-US" sz="1800" baseline="0" dirty="0" smtClean="0"/>
                        <a:t> ‒  </a:t>
                      </a:r>
                      <a:r>
                        <a:rPr lang="en-US" sz="1800" dirty="0" smtClean="0"/>
                        <a:t>e</a:t>
                      </a:r>
                      <a:endParaRPr lang="ru-RU" sz="1800" b="1" dirty="0"/>
                    </a:p>
                  </a:txBody>
                  <a:tcPr marL="36000" marR="36000" marT="45727" marB="45727"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r>
              <a:tr h="370894">
                <a:tc>
                  <a:txBody>
                    <a:bodyPr/>
                    <a:lstStyle/>
                    <a:p>
                      <a:pPr algn="ctr"/>
                      <a:r>
                        <a:rPr lang="ru-RU" sz="1800" dirty="0" smtClean="0"/>
                        <a:t>1</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ru-RU" sz="1800" dirty="0" smtClean="0"/>
                        <a:t>50 000</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ru-RU" sz="1800" dirty="0" smtClean="0"/>
                        <a:t>0,909</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en-US" sz="1800" dirty="0" smtClean="0"/>
                        <a:t>45 455</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en-US" sz="1800" dirty="0" smtClean="0"/>
                        <a:t>189 535</a:t>
                      </a:r>
                      <a:endParaRPr lang="ru-RU" sz="1800" b="1"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en-US" sz="1800" dirty="0" smtClean="0"/>
                        <a:t>18 954</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en-US" sz="1800" dirty="0" smtClean="0"/>
                        <a:t>31 047</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r>
              <a:tr h="370894">
                <a:tc>
                  <a:txBody>
                    <a:bodyPr/>
                    <a:lstStyle/>
                    <a:p>
                      <a:pPr algn="ctr"/>
                      <a:r>
                        <a:rPr lang="ru-RU" sz="1800" dirty="0" smtClean="0"/>
                        <a:t>2</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ru-RU" sz="1800" dirty="0" smtClean="0"/>
                        <a:t>50 000</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ru-RU" sz="1800" dirty="0" smtClean="0"/>
                        <a:t>0,826</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en-US" sz="1800" dirty="0" smtClean="0"/>
                        <a:t>41 320</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en-US" sz="1800" dirty="0" smtClean="0"/>
                        <a:t>158 489</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en-US" sz="1800" dirty="0" smtClean="0"/>
                        <a:t>15 849</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en-US" sz="1800" dirty="0" smtClean="0"/>
                        <a:t>34 151</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r>
              <a:tr h="370894">
                <a:tc>
                  <a:txBody>
                    <a:bodyPr/>
                    <a:lstStyle/>
                    <a:p>
                      <a:pPr algn="ctr"/>
                      <a:r>
                        <a:rPr lang="ru-RU" sz="1800" dirty="0" smtClean="0"/>
                        <a:t>3</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ru-RU" sz="1800" dirty="0" smtClean="0"/>
                        <a:t>50 000</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ru-RU" sz="1800" dirty="0" smtClean="0"/>
                        <a:t>0,751</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en-US" sz="1800" dirty="0" smtClean="0"/>
                        <a:t>37 565</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en-US" sz="1800" dirty="0" smtClean="0"/>
                        <a:t>124 337</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en-US" sz="1800" dirty="0" smtClean="0"/>
                        <a:t>12 434</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en-US" sz="1800" dirty="0" smtClean="0"/>
                        <a:t>37 566</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r>
              <a:tr h="370894">
                <a:tc>
                  <a:txBody>
                    <a:bodyPr/>
                    <a:lstStyle/>
                    <a:p>
                      <a:pPr algn="ctr"/>
                      <a:r>
                        <a:rPr lang="ru-RU" sz="1800" dirty="0" smtClean="0"/>
                        <a:t>4</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ru-RU" sz="1800" dirty="0" smtClean="0"/>
                        <a:t>50 000</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ru-RU" sz="1800" dirty="0" smtClean="0"/>
                        <a:t>0,683</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en-US" sz="1800" dirty="0" smtClean="0"/>
                        <a:t>34 150</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en-US" sz="1800" dirty="0" smtClean="0"/>
                        <a:t>86 771</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en-US" sz="1800" dirty="0" smtClean="0"/>
                        <a:t>8 677</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en-US" sz="1800" dirty="0" smtClean="0"/>
                        <a:t>41 323</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r>
              <a:tr h="370894">
                <a:tc>
                  <a:txBody>
                    <a:bodyPr/>
                    <a:lstStyle/>
                    <a:p>
                      <a:pPr algn="ctr"/>
                      <a:r>
                        <a:rPr lang="ru-RU" sz="1800" dirty="0" smtClean="0"/>
                        <a:t>5</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ru-RU" sz="1800" dirty="0" smtClean="0"/>
                        <a:t>50 000</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ru-RU" sz="1800" dirty="0" smtClean="0"/>
                        <a:t>0,621</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en-US" sz="1800" dirty="0" smtClean="0"/>
                        <a:t>31 045</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en-US" sz="1800" dirty="0" smtClean="0"/>
                        <a:t>45 448</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en-US" sz="1800" dirty="0" smtClean="0"/>
                        <a:t>4 545</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en-US" sz="1800" dirty="0" smtClean="0"/>
                        <a:t>45 455</a:t>
                      </a: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r>
              <a:tr h="370894">
                <a:tc>
                  <a:txBody>
                    <a:bodyPr/>
                    <a:lstStyle/>
                    <a:p>
                      <a:pPr algn="ct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ru-RU" sz="1800" dirty="0" smtClean="0"/>
                        <a:t>Итого</a:t>
                      </a:r>
                      <a:endParaRPr lang="ru-RU" sz="1800" b="1"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endParaRPr lang="ru-RU" sz="180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r>
                        <a:rPr lang="en-US" sz="1800" dirty="0" smtClean="0"/>
                        <a:t>189 535</a:t>
                      </a:r>
                      <a:endParaRPr lang="ru-RU" sz="1800" b="1"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pPr algn="ctr"/>
                      <a:endParaRPr lang="ru-RU" sz="1800" dirty="0"/>
                    </a:p>
                  </a:txBody>
                  <a:tcPr marT="45727" marB="45727">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99206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Содержание</a:t>
            </a: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3282735597"/>
              </p:ext>
            </p:extLst>
          </p:nvPr>
        </p:nvGraphicFramePr>
        <p:xfrm>
          <a:off x="571472" y="1193656"/>
          <a:ext cx="7929617" cy="5180104"/>
        </p:xfrm>
        <a:graphic>
          <a:graphicData uri="http://schemas.openxmlformats.org/drawingml/2006/table">
            <a:tbl>
              <a:tblPr firstRow="1" firstCol="1" lastRow="1" lastCol="1" bandRow="1" bandCol="1">
                <a:tableStyleId>{5C22544A-7EE6-4342-B048-85BDC9FD1C3A}</a:tableStyleId>
              </a:tblPr>
              <a:tblGrid>
                <a:gridCol w="864125"/>
                <a:gridCol w="7065492"/>
              </a:tblGrid>
              <a:tr h="853625">
                <a:tc gridSpan="2">
                  <a:txBody>
                    <a:bodyPr/>
                    <a:lstStyle/>
                    <a:p>
                      <a:pPr algn="ctr">
                        <a:spcAft>
                          <a:spcPts val="0"/>
                        </a:spcAft>
                      </a:pPr>
                      <a:r>
                        <a:rPr lang="ru-RU" sz="2800" b="1" dirty="0" smtClean="0">
                          <a:effectLst/>
                          <a:latin typeface="+mn-lt"/>
                          <a:ea typeface="+mn-ea"/>
                          <a:cs typeface="Times New Roman" pitchFamily="18" charset="0"/>
                        </a:rPr>
                        <a:t>Учет</a:t>
                      </a:r>
                      <a:r>
                        <a:rPr lang="ru-RU" sz="2800" b="1" baseline="0" dirty="0" smtClean="0">
                          <a:effectLst/>
                          <a:latin typeface="+mn-lt"/>
                          <a:ea typeface="+mn-ea"/>
                          <a:cs typeface="Times New Roman" pitchFamily="18" charset="0"/>
                        </a:rPr>
                        <a:t> финансовой и операционной аренды</a:t>
                      </a:r>
                      <a:endParaRPr lang="ru-RU" sz="2800" b="1" dirty="0">
                        <a:effectLst/>
                        <a:latin typeface="+mn-lt"/>
                        <a:ea typeface="Calibri"/>
                        <a:cs typeface="Times New Roman" pitchFamily="18" charset="0"/>
                      </a:endParaRPr>
                    </a:p>
                  </a:txBody>
                  <a:tcPr marL="68580" marR="68580" marT="0" marB="0" anchor="ctr">
                    <a:solidFill>
                      <a:schemeClr val="tx2"/>
                    </a:solidFill>
                  </a:tcPr>
                </a:tc>
                <a:tc hMerge="1">
                  <a:txBody>
                    <a:bodyPr/>
                    <a:lstStyle/>
                    <a:p>
                      <a:pPr>
                        <a:spcAft>
                          <a:spcPts val="0"/>
                        </a:spcAft>
                      </a:pPr>
                      <a:endParaRPr lang="ru-RU" sz="2800" b="1" dirty="0">
                        <a:effectLst/>
                        <a:latin typeface="+mn-lt"/>
                        <a:ea typeface="Calibri"/>
                        <a:cs typeface="Times New Roman" pitchFamily="18" charset="0"/>
                      </a:endParaRPr>
                    </a:p>
                  </a:txBody>
                  <a:tcPr marL="68580" marR="68580" marT="0" marB="0" anchor="ctr">
                    <a:solidFill>
                      <a:schemeClr val="tx2"/>
                    </a:solidFill>
                  </a:tcPr>
                </a:tc>
              </a:tr>
              <a:tr h="1024025">
                <a:tc>
                  <a:txBody>
                    <a:bodyPr/>
                    <a:lstStyle/>
                    <a:p>
                      <a:pPr algn="ctr">
                        <a:spcAft>
                          <a:spcPts val="0"/>
                        </a:spcAft>
                      </a:pPr>
                      <a:r>
                        <a:rPr lang="ru-RU" sz="2400" b="0" dirty="0">
                          <a:solidFill>
                            <a:schemeClr val="tx2">
                              <a:lumMod val="75000"/>
                            </a:schemeClr>
                          </a:solidFill>
                          <a:effectLst/>
                          <a:latin typeface="+mn-lt"/>
                          <a:cs typeface="Times New Roman" pitchFamily="18" charset="0"/>
                        </a:rPr>
                        <a:t>1</a:t>
                      </a:r>
                      <a:r>
                        <a:rPr lang="ru-RU" sz="2400" b="0" dirty="0" smtClean="0">
                          <a:solidFill>
                            <a:schemeClr val="tx2">
                              <a:lumMod val="75000"/>
                            </a:schemeClr>
                          </a:solidFill>
                          <a:effectLst/>
                          <a:latin typeface="+mn-lt"/>
                          <a:cs typeface="Times New Roman" pitchFamily="18" charset="0"/>
                        </a:rPr>
                        <a:t>.</a:t>
                      </a:r>
                      <a:endParaRPr lang="ru-RU" sz="2400" b="0" dirty="0">
                        <a:solidFill>
                          <a:schemeClr val="tx2">
                            <a:lumMod val="75000"/>
                          </a:schemeClr>
                        </a:solidFill>
                        <a:effectLst/>
                        <a:latin typeface="+mn-lt"/>
                        <a:ea typeface="Calibri"/>
                        <a:cs typeface="Times New Roman" pitchFamily="18" charset="0"/>
                      </a:endParaRPr>
                    </a:p>
                  </a:txBody>
                  <a:tcPr marL="68580" marR="68580" marT="0" marB="0" anchor="ctr">
                    <a:solidFill>
                      <a:srgbClr val="ABC8E7"/>
                    </a:solidFill>
                  </a:tcPr>
                </a:tc>
                <a:tc>
                  <a:txBody>
                    <a:bodyPr/>
                    <a:lstStyle/>
                    <a:p>
                      <a:pPr>
                        <a:spcAft>
                          <a:spcPts val="0"/>
                        </a:spcAft>
                      </a:pPr>
                      <a:r>
                        <a:rPr lang="ru-RU" sz="2400" b="0" dirty="0" smtClean="0">
                          <a:solidFill>
                            <a:schemeClr val="tx2">
                              <a:lumMod val="75000"/>
                            </a:schemeClr>
                          </a:solidFill>
                          <a:effectLst/>
                          <a:latin typeface="+mn-lt"/>
                          <a:ea typeface="+mn-ea"/>
                          <a:cs typeface="Times New Roman" pitchFamily="18" charset="0"/>
                        </a:rPr>
                        <a:t>Определение</a:t>
                      </a:r>
                      <a:r>
                        <a:rPr lang="ru-RU" sz="2400" b="0" baseline="0" dirty="0" smtClean="0">
                          <a:solidFill>
                            <a:schemeClr val="tx2">
                              <a:lumMod val="75000"/>
                            </a:schemeClr>
                          </a:solidFill>
                          <a:effectLst/>
                          <a:latin typeface="+mn-lt"/>
                          <a:ea typeface="+mn-ea"/>
                          <a:cs typeface="Times New Roman" pitchFamily="18" charset="0"/>
                        </a:rPr>
                        <a:t> понятия аренда. Преимущества аренды для арендаторов</a:t>
                      </a:r>
                      <a:endParaRPr lang="ru-RU" sz="2400" b="0" dirty="0">
                        <a:solidFill>
                          <a:schemeClr val="tx2">
                            <a:lumMod val="75000"/>
                          </a:schemeClr>
                        </a:solidFill>
                        <a:effectLst/>
                        <a:latin typeface="+mn-lt"/>
                        <a:ea typeface="Calibri"/>
                        <a:cs typeface="Times New Roman" pitchFamily="18" charset="0"/>
                      </a:endParaRPr>
                    </a:p>
                  </a:txBody>
                  <a:tcPr marL="68580" marR="68580" marT="0" marB="0" anchor="ctr">
                    <a:solidFill>
                      <a:srgbClr val="ABC8E7"/>
                    </a:solidFill>
                  </a:tcPr>
                </a:tc>
              </a:tr>
              <a:tr h="613138">
                <a:tc>
                  <a:txBody>
                    <a:bodyPr/>
                    <a:lstStyle/>
                    <a:p>
                      <a:pPr algn="ctr">
                        <a:spcAft>
                          <a:spcPts val="0"/>
                        </a:spcAft>
                      </a:pPr>
                      <a:r>
                        <a:rPr lang="ru-RU" sz="2400" b="0" dirty="0" smtClean="0">
                          <a:solidFill>
                            <a:schemeClr val="tx2">
                              <a:lumMod val="75000"/>
                            </a:schemeClr>
                          </a:solidFill>
                          <a:effectLst/>
                          <a:latin typeface="+mn-lt"/>
                          <a:ea typeface="Calibri"/>
                          <a:cs typeface="Times New Roman" pitchFamily="18" charset="0"/>
                        </a:rPr>
                        <a:t>2.</a:t>
                      </a:r>
                      <a:endParaRPr lang="ru-RU" sz="2400" b="0" dirty="0">
                        <a:solidFill>
                          <a:schemeClr val="tx2">
                            <a:lumMod val="75000"/>
                          </a:schemeClr>
                        </a:solidFill>
                        <a:effectLst/>
                        <a:latin typeface="+mn-lt"/>
                        <a:ea typeface="Calibri"/>
                        <a:cs typeface="Times New Roman" pitchFamily="18" charset="0"/>
                      </a:endParaRPr>
                    </a:p>
                  </a:txBody>
                  <a:tcPr marL="68580" marR="68580" marT="0" marB="0" anchor="ctr">
                    <a:solidFill>
                      <a:srgbClr val="ABC8E7"/>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b="0" dirty="0" smtClean="0">
                          <a:solidFill>
                            <a:schemeClr val="tx2">
                              <a:lumMod val="75000"/>
                            </a:schemeClr>
                          </a:solidFill>
                          <a:effectLst/>
                          <a:latin typeface="+mn-lt"/>
                          <a:ea typeface="Calibri"/>
                          <a:cs typeface="Times New Roman" pitchFamily="18" charset="0"/>
                        </a:rPr>
                        <a:t>Преимущества аренды (лизинга) для лизинговых компаний,</a:t>
                      </a:r>
                      <a:r>
                        <a:rPr lang="ru-RU" sz="2400" b="0" baseline="0" dirty="0" smtClean="0">
                          <a:solidFill>
                            <a:schemeClr val="tx2">
                              <a:lumMod val="75000"/>
                            </a:schemeClr>
                          </a:solidFill>
                          <a:effectLst/>
                          <a:latin typeface="+mn-lt"/>
                          <a:ea typeface="Calibri"/>
                          <a:cs typeface="Times New Roman" pitchFamily="18" charset="0"/>
                        </a:rPr>
                        <a:t> Недостатки аренды для арендаторов</a:t>
                      </a:r>
                      <a:endParaRPr lang="ru-RU" sz="2400" b="0" dirty="0" smtClean="0">
                        <a:solidFill>
                          <a:schemeClr val="tx2">
                            <a:lumMod val="75000"/>
                          </a:schemeClr>
                        </a:solidFill>
                        <a:effectLst/>
                        <a:latin typeface="+mn-lt"/>
                        <a:ea typeface="Calibri"/>
                        <a:cs typeface="Times New Roman" pitchFamily="18" charset="0"/>
                      </a:endParaRPr>
                    </a:p>
                  </a:txBody>
                  <a:tcPr marL="68580" marR="68580" marT="0" marB="0" anchor="ctr">
                    <a:solidFill>
                      <a:srgbClr val="ABC8E7"/>
                    </a:solidFill>
                  </a:tcPr>
                </a:tc>
              </a:tr>
              <a:tr h="613138">
                <a:tc>
                  <a:txBody>
                    <a:bodyPr/>
                    <a:lstStyle/>
                    <a:p>
                      <a:pPr algn="ctr">
                        <a:spcAft>
                          <a:spcPts val="0"/>
                        </a:spcAft>
                      </a:pPr>
                      <a:r>
                        <a:rPr lang="ru-RU" sz="2400" b="0" dirty="0" smtClean="0">
                          <a:solidFill>
                            <a:schemeClr val="tx2">
                              <a:lumMod val="75000"/>
                            </a:schemeClr>
                          </a:solidFill>
                          <a:effectLst/>
                          <a:latin typeface="+mn-lt"/>
                          <a:ea typeface="Calibri"/>
                          <a:cs typeface="Times New Roman" pitchFamily="18" charset="0"/>
                        </a:rPr>
                        <a:t>3.</a:t>
                      </a:r>
                      <a:endParaRPr lang="ru-RU" sz="2400" b="0" dirty="0">
                        <a:solidFill>
                          <a:schemeClr val="tx2">
                            <a:lumMod val="75000"/>
                          </a:schemeClr>
                        </a:solidFill>
                        <a:effectLst/>
                        <a:latin typeface="+mn-lt"/>
                        <a:ea typeface="Calibri"/>
                        <a:cs typeface="Times New Roman" pitchFamily="18" charset="0"/>
                      </a:endParaRPr>
                    </a:p>
                  </a:txBody>
                  <a:tcPr marL="68580" marR="68580" marT="0" marB="0" anchor="ctr">
                    <a:solidFill>
                      <a:srgbClr val="ABC8E7"/>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b="0" dirty="0" smtClean="0">
                          <a:solidFill>
                            <a:schemeClr val="tx2">
                              <a:lumMod val="75000"/>
                            </a:schemeClr>
                          </a:solidFill>
                          <a:effectLst/>
                          <a:latin typeface="+mn-lt"/>
                          <a:ea typeface="Calibri"/>
                          <a:cs typeface="Times New Roman" pitchFamily="18" charset="0"/>
                        </a:rPr>
                        <a:t>Классификация аренды (лизинга). Учет аренды у лизингополучателя</a:t>
                      </a:r>
                      <a:r>
                        <a:rPr lang="ru-RU" sz="2400" b="0" baseline="0" dirty="0" smtClean="0">
                          <a:solidFill>
                            <a:schemeClr val="tx2">
                              <a:lumMod val="75000"/>
                            </a:schemeClr>
                          </a:solidFill>
                          <a:effectLst/>
                          <a:latin typeface="+mn-lt"/>
                          <a:ea typeface="Calibri"/>
                          <a:cs typeface="Times New Roman" pitchFamily="18" charset="0"/>
                        </a:rPr>
                        <a:t> (пример)</a:t>
                      </a:r>
                      <a:endParaRPr lang="ru-RU" sz="2400" b="0" dirty="0" smtClean="0">
                        <a:solidFill>
                          <a:schemeClr val="tx2">
                            <a:lumMod val="75000"/>
                          </a:schemeClr>
                        </a:solidFill>
                        <a:effectLst/>
                        <a:latin typeface="+mn-lt"/>
                        <a:ea typeface="Calibri"/>
                        <a:cs typeface="Times New Roman" pitchFamily="18" charset="0"/>
                      </a:endParaRPr>
                    </a:p>
                  </a:txBody>
                  <a:tcPr marL="68580" marR="68580" marT="0" marB="0" anchor="ctr">
                    <a:solidFill>
                      <a:srgbClr val="ABC8E7"/>
                    </a:solidFill>
                  </a:tcPr>
                </a:tc>
              </a:tr>
              <a:tr h="613138">
                <a:tc>
                  <a:txBody>
                    <a:bodyPr/>
                    <a:lstStyle/>
                    <a:p>
                      <a:pPr algn="ctr">
                        <a:spcAft>
                          <a:spcPts val="0"/>
                        </a:spcAft>
                      </a:pPr>
                      <a:r>
                        <a:rPr lang="ru-RU" sz="2400" b="0" dirty="0" smtClean="0">
                          <a:solidFill>
                            <a:schemeClr val="tx2">
                              <a:lumMod val="75000"/>
                            </a:schemeClr>
                          </a:solidFill>
                          <a:effectLst/>
                          <a:latin typeface="+mn-lt"/>
                          <a:ea typeface="Calibri"/>
                          <a:cs typeface="Times New Roman" pitchFamily="18" charset="0"/>
                        </a:rPr>
                        <a:t>4.</a:t>
                      </a:r>
                      <a:endParaRPr lang="ru-RU" sz="2400" b="0" dirty="0">
                        <a:solidFill>
                          <a:schemeClr val="tx2">
                            <a:lumMod val="75000"/>
                          </a:schemeClr>
                        </a:solidFill>
                        <a:effectLst/>
                        <a:latin typeface="+mn-lt"/>
                        <a:ea typeface="Calibri"/>
                        <a:cs typeface="Times New Roman" pitchFamily="18" charset="0"/>
                      </a:endParaRPr>
                    </a:p>
                  </a:txBody>
                  <a:tcPr marL="68580" marR="68580" marT="0" marB="0" anchor="ctr">
                    <a:solidFill>
                      <a:srgbClr val="ABC8E7"/>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b="0" dirty="0" smtClean="0">
                          <a:solidFill>
                            <a:schemeClr val="tx2">
                              <a:lumMod val="75000"/>
                            </a:schemeClr>
                          </a:solidFill>
                          <a:effectLst/>
                          <a:latin typeface="+mn-lt"/>
                          <a:ea typeface="Calibri"/>
                          <a:cs typeface="Times New Roman" pitchFamily="18" charset="0"/>
                        </a:rPr>
                        <a:t>Термины и определения МСФО 17</a:t>
                      </a:r>
                      <a:r>
                        <a:rPr lang="ru-RU" sz="2400" b="0" baseline="0" dirty="0" smtClean="0">
                          <a:solidFill>
                            <a:schemeClr val="tx2">
                              <a:lumMod val="75000"/>
                            </a:schemeClr>
                          </a:solidFill>
                          <a:effectLst/>
                          <a:latin typeface="+mn-lt"/>
                          <a:ea typeface="Calibri"/>
                          <a:cs typeface="Times New Roman" pitchFamily="18" charset="0"/>
                        </a:rPr>
                        <a:t> «Аренда»</a:t>
                      </a:r>
                      <a:endParaRPr lang="ru-RU" sz="2400" b="0" dirty="0" smtClean="0">
                        <a:solidFill>
                          <a:schemeClr val="tx2">
                            <a:lumMod val="75000"/>
                          </a:schemeClr>
                        </a:solidFill>
                        <a:effectLst/>
                        <a:latin typeface="+mn-lt"/>
                        <a:ea typeface="Calibri"/>
                        <a:cs typeface="Times New Roman" pitchFamily="18" charset="0"/>
                      </a:endParaRPr>
                    </a:p>
                  </a:txBody>
                  <a:tcPr marL="68580" marR="68580" marT="0" marB="0" anchor="ctr">
                    <a:solidFill>
                      <a:srgbClr val="ABC8E7"/>
                    </a:solidFill>
                  </a:tcPr>
                </a:tc>
              </a:tr>
              <a:tr h="613138">
                <a:tc>
                  <a:txBody>
                    <a:bodyPr/>
                    <a:lstStyle/>
                    <a:p>
                      <a:pPr algn="ctr">
                        <a:spcAft>
                          <a:spcPts val="0"/>
                        </a:spcAft>
                      </a:pPr>
                      <a:r>
                        <a:rPr lang="ru-RU" sz="2400" b="0" dirty="0" smtClean="0">
                          <a:solidFill>
                            <a:schemeClr val="tx2">
                              <a:lumMod val="75000"/>
                            </a:schemeClr>
                          </a:solidFill>
                          <a:effectLst/>
                          <a:latin typeface="+mn-lt"/>
                          <a:ea typeface="Calibri"/>
                          <a:cs typeface="Times New Roman" pitchFamily="18" charset="0"/>
                        </a:rPr>
                        <a:t>5.</a:t>
                      </a:r>
                      <a:endParaRPr lang="ru-RU" sz="2400" b="0" dirty="0">
                        <a:solidFill>
                          <a:schemeClr val="tx2">
                            <a:lumMod val="75000"/>
                          </a:schemeClr>
                        </a:solidFill>
                        <a:effectLst/>
                        <a:latin typeface="+mn-lt"/>
                        <a:ea typeface="Calibri"/>
                        <a:cs typeface="Times New Roman" pitchFamily="18" charset="0"/>
                      </a:endParaRPr>
                    </a:p>
                  </a:txBody>
                  <a:tcPr marL="68580" marR="68580" marT="0" marB="0" anchor="ctr">
                    <a:solidFill>
                      <a:srgbClr val="ABC8E7"/>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b="0" dirty="0" smtClean="0">
                          <a:solidFill>
                            <a:schemeClr val="tx2">
                              <a:lumMod val="75000"/>
                            </a:schemeClr>
                          </a:solidFill>
                          <a:effectLst/>
                          <a:latin typeface="+mn-lt"/>
                          <a:ea typeface="Calibri"/>
                          <a:cs typeface="Times New Roman" pitchFamily="18" charset="0"/>
                        </a:rPr>
                        <a:t>Классификация</a:t>
                      </a:r>
                      <a:r>
                        <a:rPr lang="ru-RU" sz="2400" b="0" baseline="0" dirty="0" smtClean="0">
                          <a:solidFill>
                            <a:schemeClr val="tx2">
                              <a:lumMod val="75000"/>
                            </a:schemeClr>
                          </a:solidFill>
                          <a:effectLst/>
                          <a:latin typeface="+mn-lt"/>
                          <a:ea typeface="Calibri"/>
                          <a:cs typeface="Times New Roman" pitchFamily="18" charset="0"/>
                        </a:rPr>
                        <a:t> аренды </a:t>
                      </a:r>
                      <a:r>
                        <a:rPr lang="ru-RU" sz="2400" b="0" baseline="0" smtClean="0">
                          <a:solidFill>
                            <a:schemeClr val="tx2">
                              <a:lumMod val="75000"/>
                            </a:schemeClr>
                          </a:solidFill>
                          <a:effectLst/>
                          <a:latin typeface="+mn-lt"/>
                          <a:ea typeface="Calibri"/>
                          <a:cs typeface="Times New Roman" pitchFamily="18" charset="0"/>
                        </a:rPr>
                        <a:t>как финансовой</a:t>
                      </a:r>
                      <a:endParaRPr lang="ru-RU" sz="2400" b="0" dirty="0" smtClean="0">
                        <a:solidFill>
                          <a:schemeClr val="tx2">
                            <a:lumMod val="75000"/>
                          </a:schemeClr>
                        </a:solidFill>
                        <a:effectLst/>
                        <a:latin typeface="+mn-lt"/>
                        <a:ea typeface="Calibri"/>
                        <a:cs typeface="Times New Roman" pitchFamily="18" charset="0"/>
                      </a:endParaRPr>
                    </a:p>
                  </a:txBody>
                  <a:tcPr marL="68580" marR="68580" marT="0" marB="0" anchor="ctr">
                    <a:solidFill>
                      <a:srgbClr val="ABC8E7"/>
                    </a:solidFill>
                  </a:tcPr>
                </a:tc>
              </a:tr>
              <a:tr h="613138">
                <a:tc>
                  <a:txBody>
                    <a:bodyPr/>
                    <a:lstStyle/>
                    <a:p>
                      <a:pPr algn="ctr">
                        <a:spcAft>
                          <a:spcPts val="0"/>
                        </a:spcAft>
                      </a:pPr>
                      <a:r>
                        <a:rPr lang="ru-RU" sz="2400" b="0" dirty="0" smtClean="0">
                          <a:solidFill>
                            <a:schemeClr val="tx2">
                              <a:lumMod val="75000"/>
                            </a:schemeClr>
                          </a:solidFill>
                          <a:effectLst/>
                          <a:latin typeface="+mn-lt"/>
                          <a:ea typeface="Calibri"/>
                          <a:cs typeface="Times New Roman" pitchFamily="18" charset="0"/>
                        </a:rPr>
                        <a:t>6.</a:t>
                      </a:r>
                      <a:endParaRPr lang="ru-RU" sz="2400" b="0" dirty="0">
                        <a:solidFill>
                          <a:schemeClr val="tx2">
                            <a:lumMod val="75000"/>
                          </a:schemeClr>
                        </a:solidFill>
                        <a:effectLst/>
                        <a:latin typeface="+mn-lt"/>
                        <a:ea typeface="Calibri"/>
                        <a:cs typeface="Times New Roman" pitchFamily="18" charset="0"/>
                      </a:endParaRPr>
                    </a:p>
                  </a:txBody>
                  <a:tcPr marL="68580" marR="68580" marT="0" marB="0" anchor="ctr">
                    <a:solidFill>
                      <a:srgbClr val="ABC8E7"/>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b="0" dirty="0" smtClean="0">
                          <a:solidFill>
                            <a:schemeClr val="tx2">
                              <a:lumMod val="75000"/>
                            </a:schemeClr>
                          </a:solidFill>
                          <a:effectLst/>
                          <a:latin typeface="+mn-lt"/>
                          <a:ea typeface="Calibri"/>
                          <a:cs typeface="Times New Roman" pitchFamily="18" charset="0"/>
                        </a:rPr>
                        <a:t>Контрольные задания</a:t>
                      </a:r>
                    </a:p>
                  </a:txBody>
                  <a:tcPr marL="68580" marR="68580" marT="0" marB="0" anchor="ctr">
                    <a:solidFill>
                      <a:srgbClr val="ABC8E7"/>
                    </a:solidFill>
                  </a:tcPr>
                </a:tc>
              </a:tr>
            </a:tbl>
          </a:graphicData>
        </a:graphic>
      </p:graphicFrame>
      <p:sp>
        <p:nvSpPr>
          <p:cNvPr id="13" name="Нижний колонтитул 12"/>
          <p:cNvSpPr>
            <a:spLocks noGrp="1"/>
          </p:cNvSpPr>
          <p:nvPr>
            <p:ph type="ftr" sz="quarter" idx="10"/>
          </p:nvPr>
        </p:nvSpPr>
        <p:spPr/>
        <p:txBody>
          <a:bodyPr/>
          <a:lstStyle/>
          <a:p>
            <a:r>
              <a:rPr lang="ru-RU" smtClean="0">
                <a:solidFill>
                  <a:prstClr val="white"/>
                </a:solidFill>
              </a:rPr>
              <a:t>Финансовый аудит</a:t>
            </a:r>
            <a:endParaRPr lang="ru-RU" dirty="0">
              <a:solidFill>
                <a:prstClr val="white"/>
              </a:solidFill>
            </a:endParaRPr>
          </a:p>
        </p:txBody>
      </p:sp>
      <p:sp>
        <p:nvSpPr>
          <p:cNvPr id="14" name="Номер слайда 13"/>
          <p:cNvSpPr>
            <a:spLocks noGrp="1"/>
          </p:cNvSpPr>
          <p:nvPr>
            <p:ph type="sldNum" sz="quarter" idx="11"/>
          </p:nvPr>
        </p:nvSpPr>
        <p:spPr/>
        <p:txBody>
          <a:bodyPr/>
          <a:lstStyle/>
          <a:p>
            <a:fld id="{BC1EE29D-1EA1-48ED-9B5D-BFC4AC156D0A}" type="slidenum">
              <a:rPr lang="ru-RU" smtClean="0"/>
              <a:pPr/>
              <a:t>2</a:t>
            </a:fld>
            <a:endParaRPr lang="ru-RU" dirty="0"/>
          </a:p>
        </p:txBody>
      </p:sp>
    </p:spTree>
    <p:extLst>
      <p:ext uri="{BB962C8B-B14F-4D97-AF65-F5344CB8AC3E}">
        <p14:creationId xmlns:p14="http://schemas.microsoft.com/office/powerpoint/2010/main" val="23659667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Расчеты</a:t>
            </a:r>
            <a:r>
              <a:rPr lang="ru-RU" dirty="0" smtClean="0"/>
              <a:t>:</a:t>
            </a:r>
            <a:endParaRPr lang="ru-RU" dirty="0"/>
          </a:p>
        </p:txBody>
      </p:sp>
      <p:sp>
        <p:nvSpPr>
          <p:cNvPr id="4" name="Нижний колонтитул 3"/>
          <p:cNvSpPr>
            <a:spLocks noGrp="1"/>
          </p:cNvSpPr>
          <p:nvPr>
            <p:ph type="ftr" sz="quarter" idx="10"/>
          </p:nvPr>
        </p:nvSpPr>
        <p:spPr/>
        <p:txBody>
          <a:bodyPr/>
          <a:lstStyle/>
          <a:p>
            <a:r>
              <a:rPr lang="ru-RU" smtClean="0"/>
              <a:t>Финансовый аудит</a:t>
            </a:r>
            <a:endParaRPr lang="ru-RU"/>
          </a:p>
        </p:txBody>
      </p:sp>
      <p:sp>
        <p:nvSpPr>
          <p:cNvPr id="6" name="Номер слайда 5"/>
          <p:cNvSpPr>
            <a:spLocks noGrp="1"/>
          </p:cNvSpPr>
          <p:nvPr>
            <p:ph type="sldNum" sz="quarter" idx="11"/>
          </p:nvPr>
        </p:nvSpPr>
        <p:spPr/>
        <p:txBody>
          <a:bodyPr/>
          <a:lstStyle/>
          <a:p>
            <a:fld id="{45AD3DAA-7CEF-4352-B1AD-1FE607342651}" type="slidenum">
              <a:rPr lang="ru-RU" smtClean="0"/>
              <a:pPr/>
              <a:t>20</a:t>
            </a:fld>
            <a:endParaRPr lang="ru-RU" dirty="0"/>
          </a:p>
        </p:txBody>
      </p:sp>
      <p:sp>
        <p:nvSpPr>
          <p:cNvPr id="3" name="Содержимое 2"/>
          <p:cNvSpPr>
            <a:spLocks noGrp="1"/>
          </p:cNvSpPr>
          <p:nvPr>
            <p:ph type="body" sz="quarter" idx="13"/>
          </p:nvPr>
        </p:nvSpPr>
        <p:spPr>
          <a:xfrm>
            <a:off x="358775" y="1178750"/>
            <a:ext cx="8439150" cy="5124480"/>
          </a:xfrm>
        </p:spPr>
        <p:txBody>
          <a:bodyPr/>
          <a:lstStyle/>
          <a:p>
            <a:pPr marL="0" indent="0">
              <a:buNone/>
            </a:pPr>
            <a:r>
              <a:rPr lang="ru-RU" i="1" dirty="0" smtClean="0">
                <a:solidFill>
                  <a:srgbClr val="C00000"/>
                </a:solidFill>
              </a:rPr>
              <a:t>Коэффициент дисконтирования:</a:t>
            </a:r>
          </a:p>
          <a:p>
            <a:r>
              <a:rPr lang="ru-RU" sz="2200" dirty="0" smtClean="0"/>
              <a:t>КД1 = 1/(1 + 0,1)1 = 1/1,1 = 0,909;</a:t>
            </a:r>
          </a:p>
          <a:p>
            <a:r>
              <a:rPr lang="ru-RU" sz="2200" dirty="0" smtClean="0"/>
              <a:t>КД2 = 1/ (1 + 0,1)2 = 1/1,21 = 0,826;</a:t>
            </a:r>
          </a:p>
          <a:p>
            <a:r>
              <a:rPr lang="ru-RU" sz="2200" dirty="0" smtClean="0"/>
              <a:t>КД3 = 1/ (1 + 0,1)3 = 1/1,331 = 0,751;</a:t>
            </a:r>
          </a:p>
          <a:p>
            <a:r>
              <a:rPr lang="ru-RU" sz="2200" dirty="0" smtClean="0"/>
              <a:t>КД4 = 1/ (1 + 0,1)4 = 1/1,464 = 0,683;</a:t>
            </a:r>
          </a:p>
          <a:p>
            <a:r>
              <a:rPr lang="ru-RU" sz="2200" dirty="0" smtClean="0"/>
              <a:t>КД5 = 1/ (1 + 0,1)5 = 1/1,61 = 0,621;</a:t>
            </a:r>
          </a:p>
          <a:p>
            <a:pPr marL="0" indent="0">
              <a:spcAft>
                <a:spcPts val="1800"/>
              </a:spcAft>
              <a:buNone/>
            </a:pPr>
            <a:r>
              <a:rPr lang="ru-RU" sz="2200" dirty="0" smtClean="0"/>
              <a:t>(1,1)5 = 1,1 × 1,1 × 1,1 × 1,1 × 1,1 = 1,61</a:t>
            </a:r>
          </a:p>
          <a:p>
            <a:pPr marL="0" indent="0">
              <a:buNone/>
            </a:pPr>
            <a:r>
              <a:rPr lang="ru-RU" i="1" dirty="0" smtClean="0">
                <a:solidFill>
                  <a:srgbClr val="C00000"/>
                </a:solidFill>
              </a:rPr>
              <a:t>Расчёт обязательств по арендным платежам:</a:t>
            </a:r>
          </a:p>
          <a:p>
            <a:r>
              <a:rPr lang="ru-RU" sz="2200" dirty="0" smtClean="0"/>
              <a:t>1). 189 535 – (50 000 – 18 954) = 158 489 (руб.), </a:t>
            </a:r>
          </a:p>
          <a:p>
            <a:r>
              <a:rPr lang="ru-RU" sz="2200" dirty="0" smtClean="0"/>
              <a:t>где (50 000 – 15 849) = 36 046 (руб.)</a:t>
            </a:r>
          </a:p>
          <a:p>
            <a:r>
              <a:rPr lang="ru-RU" sz="2200" dirty="0" smtClean="0"/>
              <a:t>2). 158 489 – (50 000 – 15 849) = 124 337 (руб.),</a:t>
            </a:r>
          </a:p>
          <a:p>
            <a:r>
              <a:rPr lang="ru-RU" sz="2200" dirty="0" smtClean="0"/>
              <a:t>Где (50 000 – 15 849) = 34 151 (руб.) и т.д.</a:t>
            </a:r>
          </a:p>
        </p:txBody>
      </p:sp>
    </p:spTree>
    <p:extLst>
      <p:ext uri="{BB962C8B-B14F-4D97-AF65-F5344CB8AC3E}">
        <p14:creationId xmlns:p14="http://schemas.microsoft.com/office/powerpoint/2010/main" val="38086784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Учет</a:t>
            </a:r>
            <a:r>
              <a:rPr lang="ru-RU" dirty="0" smtClean="0"/>
              <a:t> у лизингополучателя</a:t>
            </a:r>
            <a:endParaRPr lang="ru-RU" dirty="0"/>
          </a:p>
        </p:txBody>
      </p:sp>
      <p:sp>
        <p:nvSpPr>
          <p:cNvPr id="6" name="Нижний колонтитул 5"/>
          <p:cNvSpPr>
            <a:spLocks noGrp="1"/>
          </p:cNvSpPr>
          <p:nvPr>
            <p:ph type="ftr" sz="quarter" idx="10"/>
          </p:nvPr>
        </p:nvSpPr>
        <p:spPr/>
        <p:txBody>
          <a:bodyPr/>
          <a:lstStyle/>
          <a:p>
            <a:r>
              <a:rPr lang="ru-RU" smtClean="0"/>
              <a:t>Финансовый аудит</a:t>
            </a:r>
            <a:endParaRPr lang="ru-RU"/>
          </a:p>
        </p:txBody>
      </p:sp>
      <p:sp>
        <p:nvSpPr>
          <p:cNvPr id="7" name="Номер слайда 6"/>
          <p:cNvSpPr>
            <a:spLocks noGrp="1"/>
          </p:cNvSpPr>
          <p:nvPr>
            <p:ph type="sldNum" sz="quarter" idx="11"/>
          </p:nvPr>
        </p:nvSpPr>
        <p:spPr/>
        <p:txBody>
          <a:bodyPr/>
          <a:lstStyle/>
          <a:p>
            <a:fld id="{45AD3DAA-7CEF-4352-B1AD-1FE607342651}" type="slidenum">
              <a:rPr lang="ru-RU" smtClean="0"/>
              <a:pPr/>
              <a:t>21</a:t>
            </a:fld>
            <a:endParaRPr lang="ru-RU" dirty="0"/>
          </a:p>
        </p:txBody>
      </p:sp>
      <p:sp>
        <p:nvSpPr>
          <p:cNvPr id="3" name="Содержимое 2"/>
          <p:cNvSpPr>
            <a:spLocks noGrp="1"/>
          </p:cNvSpPr>
          <p:nvPr>
            <p:ph type="body" sz="quarter" idx="12"/>
          </p:nvPr>
        </p:nvSpPr>
        <p:spPr>
          <a:xfrm>
            <a:off x="358775" y="1178750"/>
            <a:ext cx="8439150" cy="3447098"/>
          </a:xfrm>
        </p:spPr>
        <p:txBody>
          <a:bodyPr/>
          <a:lstStyle/>
          <a:p>
            <a:r>
              <a:rPr lang="ru-RU" dirty="0" smtClean="0"/>
              <a:t>В конце 2013 года будут сделаны следующие проводки:</a:t>
            </a:r>
          </a:p>
          <a:p>
            <a:pPr lvl="1"/>
            <a:r>
              <a:rPr lang="ru-RU" dirty="0" smtClean="0"/>
              <a:t>Начислена амортизация по оборудованию:</a:t>
            </a:r>
          </a:p>
          <a:p>
            <a:pPr lvl="2"/>
            <a:r>
              <a:rPr lang="ru-RU" dirty="0" smtClean="0"/>
              <a:t>Дебет «Расход» Кредит «ОС» 37 907 руб.</a:t>
            </a:r>
          </a:p>
          <a:p>
            <a:pPr lvl="1"/>
            <a:r>
              <a:rPr lang="ru-RU" dirty="0" smtClean="0"/>
              <a:t>Отражена оплата арендного платежа</a:t>
            </a:r>
          </a:p>
          <a:p>
            <a:pPr lvl="2"/>
            <a:r>
              <a:rPr lang="ru-RU" dirty="0" smtClean="0"/>
              <a:t>Дебет «Процентный расход» 18 954 руб. и Дебет «Обязательство по лизингу» 31 047 руб. Кредит «Денежные средства» 50 000 руб.</a:t>
            </a:r>
          </a:p>
          <a:p>
            <a:r>
              <a:rPr lang="ru-RU" dirty="0" smtClean="0"/>
              <a:t>То есть в конце 2013 года </a:t>
            </a:r>
          </a:p>
          <a:p>
            <a:pPr lvl="1"/>
            <a:r>
              <a:rPr lang="ru-RU" dirty="0" smtClean="0"/>
              <a:t>актив будет равен 151 628 руб. (189 535 – 37 907), </a:t>
            </a:r>
            <a:br>
              <a:rPr lang="ru-RU" dirty="0" smtClean="0"/>
            </a:br>
            <a:r>
              <a:rPr lang="ru-RU" dirty="0" smtClean="0"/>
              <a:t>а обязательство 158 489 (189 535 – 31 047).</a:t>
            </a:r>
          </a:p>
        </p:txBody>
      </p:sp>
    </p:spTree>
    <p:extLst>
      <p:ext uri="{BB962C8B-B14F-4D97-AF65-F5344CB8AC3E}">
        <p14:creationId xmlns:p14="http://schemas.microsoft.com/office/powerpoint/2010/main" val="3582703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Учет</a:t>
            </a:r>
            <a:r>
              <a:rPr lang="ru-RU" dirty="0" smtClean="0"/>
              <a:t> у лизингополучателя:</a:t>
            </a:r>
            <a:endParaRPr lang="ru-RU" dirty="0"/>
          </a:p>
        </p:txBody>
      </p:sp>
      <p:sp>
        <p:nvSpPr>
          <p:cNvPr id="6" name="Нижний колонтитул 5"/>
          <p:cNvSpPr>
            <a:spLocks noGrp="1"/>
          </p:cNvSpPr>
          <p:nvPr>
            <p:ph type="ftr" sz="quarter" idx="10"/>
          </p:nvPr>
        </p:nvSpPr>
        <p:spPr/>
        <p:txBody>
          <a:bodyPr/>
          <a:lstStyle/>
          <a:p>
            <a:r>
              <a:rPr lang="ru-RU" smtClean="0"/>
              <a:t>Финансовый аудит</a:t>
            </a:r>
            <a:endParaRPr lang="ru-RU"/>
          </a:p>
        </p:txBody>
      </p:sp>
      <p:sp>
        <p:nvSpPr>
          <p:cNvPr id="7" name="Номер слайда 6"/>
          <p:cNvSpPr>
            <a:spLocks noGrp="1"/>
          </p:cNvSpPr>
          <p:nvPr>
            <p:ph type="sldNum" sz="quarter" idx="11"/>
          </p:nvPr>
        </p:nvSpPr>
        <p:spPr/>
        <p:txBody>
          <a:bodyPr/>
          <a:lstStyle/>
          <a:p>
            <a:fld id="{45AD3DAA-7CEF-4352-B1AD-1FE607342651}" type="slidenum">
              <a:rPr lang="ru-RU" smtClean="0"/>
              <a:pPr/>
              <a:t>22</a:t>
            </a:fld>
            <a:endParaRPr lang="ru-RU" dirty="0"/>
          </a:p>
        </p:txBody>
      </p:sp>
      <p:sp>
        <p:nvSpPr>
          <p:cNvPr id="3" name="Содержимое 2"/>
          <p:cNvSpPr>
            <a:spLocks noGrp="1"/>
          </p:cNvSpPr>
          <p:nvPr>
            <p:ph type="body" sz="quarter" idx="12"/>
          </p:nvPr>
        </p:nvSpPr>
        <p:spPr>
          <a:xfrm>
            <a:off x="358775" y="1178750"/>
            <a:ext cx="8439150" cy="3493264"/>
          </a:xfrm>
        </p:spPr>
        <p:txBody>
          <a:bodyPr/>
          <a:lstStyle/>
          <a:p>
            <a:r>
              <a:rPr lang="ru-RU" dirty="0" smtClean="0"/>
              <a:t>Используя тот же пример, на 1 января 2013 года у лизингодателя будут сделаны следующие проводки:</a:t>
            </a:r>
          </a:p>
          <a:p>
            <a:pPr lvl="1"/>
            <a:r>
              <a:rPr lang="ru-RU" dirty="0" smtClean="0"/>
              <a:t>Отражена выручка от лизингового договора в сумме дисконтированных лизинговых платежей:</a:t>
            </a:r>
          </a:p>
          <a:p>
            <a:pPr lvl="2"/>
            <a:r>
              <a:rPr lang="ru-RU" dirty="0" smtClean="0"/>
              <a:t>Дебет «Д.З.» Кредит «Выручка» 189 535 руб.</a:t>
            </a:r>
          </a:p>
          <a:p>
            <a:pPr lvl="1"/>
            <a:r>
              <a:rPr lang="ru-RU" dirty="0" smtClean="0"/>
              <a:t>Учтена себестоимость списания основного средства:</a:t>
            </a:r>
          </a:p>
          <a:p>
            <a:pPr lvl="2"/>
            <a:r>
              <a:rPr lang="ru-RU" dirty="0" smtClean="0"/>
              <a:t>Дебет «Д.З.» Кредит «Выручка» 189 535 руб.</a:t>
            </a:r>
          </a:p>
          <a:p>
            <a:pPr lvl="1"/>
            <a:r>
              <a:rPr lang="ru-RU" dirty="0" smtClean="0"/>
              <a:t>В результате у лизингодателя образуется убыток от выбытия основного средства равный 20 465 руб. (210 000 </a:t>
            </a:r>
            <a:r>
              <a:rPr lang="ru-RU" dirty="0" smtClean="0">
                <a:latin typeface="Times New Roman"/>
                <a:cs typeface="Times New Roman"/>
              </a:rPr>
              <a:t>‒</a:t>
            </a:r>
            <a:r>
              <a:rPr lang="ru-RU" dirty="0" smtClean="0"/>
              <a:t>189 535)</a:t>
            </a:r>
          </a:p>
        </p:txBody>
      </p:sp>
    </p:spTree>
    <p:extLst>
      <p:ext uri="{BB962C8B-B14F-4D97-AF65-F5344CB8AC3E}">
        <p14:creationId xmlns:p14="http://schemas.microsoft.com/office/powerpoint/2010/main" val="24650684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Термины и определения МСФО 17 «Аренда»</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23</a:t>
            </a:fld>
            <a:endParaRPr lang="ru-RU" dirty="0"/>
          </a:p>
        </p:txBody>
      </p:sp>
      <p:sp>
        <p:nvSpPr>
          <p:cNvPr id="52227" name="Объект 2"/>
          <p:cNvSpPr>
            <a:spLocks noGrp="1"/>
          </p:cNvSpPr>
          <p:nvPr>
            <p:ph type="body" sz="quarter" idx="12"/>
          </p:nvPr>
        </p:nvSpPr>
        <p:spPr>
          <a:xfrm>
            <a:off x="358775" y="1178750"/>
            <a:ext cx="8439150" cy="3847207"/>
          </a:xfrm>
        </p:spPr>
        <p:txBody>
          <a:bodyPr/>
          <a:lstStyle/>
          <a:p>
            <a:r>
              <a:rPr lang="ru-RU" b="1" dirty="0" smtClean="0">
                <a:solidFill>
                  <a:srgbClr val="C00000"/>
                </a:solidFill>
              </a:rPr>
              <a:t>Аренда</a:t>
            </a:r>
            <a:r>
              <a:rPr lang="ru-RU" dirty="0" smtClean="0"/>
              <a:t> </a:t>
            </a:r>
            <a:r>
              <a:rPr lang="ru-RU" dirty="0" smtClean="0">
                <a:latin typeface="Times New Roman"/>
                <a:cs typeface="Times New Roman"/>
              </a:rPr>
              <a:t>‒</a:t>
            </a:r>
            <a:r>
              <a:rPr lang="ru-RU" dirty="0" smtClean="0"/>
              <a:t> договор, согласно которому арендодатель передаёт арендатору право на использование актива в течение согласованного периода времени в обмен на платёж или ряд платежей.</a:t>
            </a:r>
          </a:p>
          <a:p>
            <a:r>
              <a:rPr lang="ru-RU" b="1" dirty="0" smtClean="0">
                <a:solidFill>
                  <a:srgbClr val="C00000"/>
                </a:solidFill>
              </a:rPr>
              <a:t>Финансовая аренда </a:t>
            </a:r>
            <a:r>
              <a:rPr lang="ru-RU" dirty="0">
                <a:latin typeface="Times New Roman"/>
                <a:cs typeface="Times New Roman"/>
              </a:rPr>
              <a:t>‒</a:t>
            </a:r>
            <a:r>
              <a:rPr lang="ru-RU" dirty="0" smtClean="0"/>
              <a:t> аренда, предусматривающая передачу практически всех рисков и выгод, связанных с владением активом. Право собственности в конечном итоге может как передаваться, так и не передаваться.</a:t>
            </a:r>
          </a:p>
          <a:p>
            <a:r>
              <a:rPr lang="ru-RU" b="1" dirty="0" smtClean="0">
                <a:solidFill>
                  <a:srgbClr val="C00000"/>
                </a:solidFill>
              </a:rPr>
              <a:t>Операционная аренда </a:t>
            </a:r>
            <a:r>
              <a:rPr lang="ru-RU" dirty="0">
                <a:latin typeface="Times New Roman"/>
                <a:cs typeface="Times New Roman"/>
              </a:rPr>
              <a:t>‒</a:t>
            </a:r>
            <a:r>
              <a:rPr lang="ru-RU" dirty="0" smtClean="0"/>
              <a:t> аренда, отличная от финансовой аренды.</a:t>
            </a:r>
          </a:p>
        </p:txBody>
      </p:sp>
    </p:spTree>
    <p:extLst>
      <p:ext uri="{BB962C8B-B14F-4D97-AF65-F5344CB8AC3E}">
        <p14:creationId xmlns:p14="http://schemas.microsoft.com/office/powerpoint/2010/main" val="2231310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Термины и определения МСФО 17 «Аренда» </a:t>
            </a:r>
            <a:br>
              <a:rPr lang="ru-RU" dirty="0" smtClean="0"/>
            </a:br>
            <a:r>
              <a:rPr lang="ru-RU" sz="2000" dirty="0">
                <a:solidFill>
                  <a:srgbClr val="4F81BD">
                    <a:lumMod val="50000"/>
                  </a:srgbClr>
                </a:solidFill>
              </a:rPr>
              <a:t>(продолжение</a:t>
            </a:r>
            <a:r>
              <a:rPr lang="ru-RU" sz="2000" dirty="0" smtClean="0">
                <a:solidFill>
                  <a:srgbClr val="4F81BD">
                    <a:lumMod val="50000"/>
                  </a:srgbClr>
                </a:solidFill>
              </a:rPr>
              <a:t>)</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24</a:t>
            </a:fld>
            <a:endParaRPr lang="ru-RU" dirty="0"/>
          </a:p>
        </p:txBody>
      </p:sp>
      <p:sp>
        <p:nvSpPr>
          <p:cNvPr id="53251" name="Объект 2"/>
          <p:cNvSpPr>
            <a:spLocks noGrp="1"/>
          </p:cNvSpPr>
          <p:nvPr>
            <p:ph type="body" sz="quarter" idx="12"/>
          </p:nvPr>
        </p:nvSpPr>
        <p:spPr>
          <a:xfrm>
            <a:off x="358775" y="1178750"/>
            <a:ext cx="8439150" cy="4462760"/>
          </a:xfrm>
        </p:spPr>
        <p:txBody>
          <a:bodyPr/>
          <a:lstStyle/>
          <a:p>
            <a:r>
              <a:rPr lang="ru-RU" b="1" dirty="0" smtClean="0">
                <a:solidFill>
                  <a:srgbClr val="C00000"/>
                </a:solidFill>
              </a:rPr>
              <a:t>Аренда без права досрочного прекращения </a:t>
            </a:r>
            <a:r>
              <a:rPr lang="ru-RU" dirty="0">
                <a:latin typeface="Times New Roman"/>
                <a:cs typeface="Times New Roman"/>
              </a:rPr>
              <a:t>‒ </a:t>
            </a:r>
            <a:r>
              <a:rPr lang="ru-RU" dirty="0" smtClean="0"/>
              <a:t>аренда, досрочное прекращение которой возможно только в следующих случаях:</a:t>
            </a:r>
          </a:p>
          <a:p>
            <a:pPr marL="744537" lvl="1" indent="-457200">
              <a:buSzPct val="100000"/>
              <a:buFont typeface="+mj-lt"/>
              <a:buAutoNum type="alphaLcParenR"/>
              <a:tabLst>
                <a:tab pos="711200" algn="l"/>
              </a:tabLst>
            </a:pPr>
            <a:r>
              <a:rPr lang="ru-RU" dirty="0" smtClean="0"/>
              <a:t>при возникновении какого-либо маловероятного условного факта хозяйственной деятельности;</a:t>
            </a:r>
          </a:p>
          <a:p>
            <a:pPr marL="744537" lvl="1" indent="-457200">
              <a:buSzPct val="100000"/>
              <a:buFont typeface="+mj-lt"/>
              <a:buAutoNum type="alphaLcParenR"/>
              <a:tabLst>
                <a:tab pos="711200" algn="l"/>
              </a:tabLst>
            </a:pPr>
            <a:r>
              <a:rPr lang="ru-RU" dirty="0" smtClean="0"/>
              <a:t>с согласия арендодателя;</a:t>
            </a:r>
          </a:p>
          <a:p>
            <a:pPr marL="744537" lvl="1" indent="-457200">
              <a:buSzPct val="100000"/>
              <a:buFont typeface="+mj-lt"/>
              <a:buAutoNum type="alphaLcParenR"/>
              <a:tabLst>
                <a:tab pos="711200" algn="l"/>
              </a:tabLst>
            </a:pPr>
            <a:r>
              <a:rPr lang="ru-RU" dirty="0" smtClean="0"/>
              <a:t>если арендатор заключает новый договор аренды, предметом которого является тот же самый или эквивалентный актив, с тем же самым арендодателем;</a:t>
            </a:r>
          </a:p>
          <a:p>
            <a:pPr marL="744537" lvl="1" indent="-457200">
              <a:buSzPct val="100000"/>
              <a:buFont typeface="+mj-lt"/>
              <a:buAutoNum type="alphaLcParenR"/>
              <a:tabLst>
                <a:tab pos="711200" algn="l"/>
              </a:tabLst>
            </a:pPr>
            <a:r>
              <a:rPr lang="ru-RU" dirty="0" smtClean="0"/>
              <a:t>случае уплаты арендатором такой дополнительной суммы, которая на дату начала арендных отношений позволяет обоснованно считать, что продолжение аренды гарантировано.</a:t>
            </a:r>
          </a:p>
        </p:txBody>
      </p:sp>
    </p:spTree>
    <p:extLst>
      <p:ext uri="{BB962C8B-B14F-4D97-AF65-F5344CB8AC3E}">
        <p14:creationId xmlns:p14="http://schemas.microsoft.com/office/powerpoint/2010/main" val="40229874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Термины и определения МСФО 17 «Аренда» </a:t>
            </a:r>
            <a:br>
              <a:rPr lang="ru-RU" dirty="0" smtClean="0"/>
            </a:br>
            <a:r>
              <a:rPr lang="ru-RU" sz="2000" dirty="0">
                <a:solidFill>
                  <a:srgbClr val="4F81BD">
                    <a:lumMod val="50000"/>
                  </a:srgbClr>
                </a:solidFill>
              </a:rPr>
              <a:t>(продолжение</a:t>
            </a:r>
            <a:r>
              <a:rPr lang="ru-RU" sz="2000" dirty="0" smtClean="0">
                <a:solidFill>
                  <a:srgbClr val="4F81BD">
                    <a:lumMod val="50000"/>
                  </a:srgbClr>
                </a:solidFill>
              </a:rPr>
              <a:t>)</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25</a:t>
            </a:fld>
            <a:endParaRPr lang="ru-RU" dirty="0"/>
          </a:p>
        </p:txBody>
      </p:sp>
      <p:sp>
        <p:nvSpPr>
          <p:cNvPr id="54275" name="Объект 2"/>
          <p:cNvSpPr>
            <a:spLocks noGrp="1"/>
          </p:cNvSpPr>
          <p:nvPr>
            <p:ph type="body" sz="quarter" idx="12"/>
          </p:nvPr>
        </p:nvSpPr>
        <p:spPr>
          <a:xfrm>
            <a:off x="358775" y="1178750"/>
            <a:ext cx="8439150" cy="4939814"/>
          </a:xfrm>
        </p:spPr>
        <p:txBody>
          <a:bodyPr/>
          <a:lstStyle/>
          <a:p>
            <a:r>
              <a:rPr lang="ru-RU" b="1" dirty="0" smtClean="0">
                <a:solidFill>
                  <a:srgbClr val="C00000"/>
                </a:solidFill>
              </a:rPr>
              <a:t>Дата начала арендных отношений ‒  </a:t>
            </a:r>
            <a:r>
              <a:rPr lang="ru-RU" dirty="0" smtClean="0"/>
              <a:t>более ранняя из двух дат: даты заключения договора аренды и даты принятия сторонами обязательств в отношении основных условий аренды. По состоянию на эту дату:</a:t>
            </a:r>
          </a:p>
          <a:p>
            <a:pPr marL="744537" lvl="1" indent="-457200">
              <a:buSzPct val="100000"/>
              <a:buFont typeface="+mj-lt"/>
              <a:buAutoNum type="alphaLcParenR"/>
              <a:tabLst>
                <a:tab pos="711200" algn="l"/>
              </a:tabLst>
            </a:pPr>
            <a:r>
              <a:rPr lang="ru-RU" dirty="0" smtClean="0"/>
              <a:t>аренда </a:t>
            </a:r>
            <a:r>
              <a:rPr lang="ru-RU" dirty="0"/>
              <a:t>классифицируется как операционная или финансовая;</a:t>
            </a:r>
          </a:p>
          <a:p>
            <a:pPr marL="744537" lvl="1" indent="-457200">
              <a:buSzPct val="100000"/>
              <a:buFont typeface="+mj-lt"/>
              <a:buAutoNum type="alphaLcParenR"/>
              <a:tabLst>
                <a:tab pos="711200" algn="l"/>
              </a:tabLst>
            </a:pPr>
            <a:r>
              <a:rPr lang="ru-RU" dirty="0" smtClean="0"/>
              <a:t>в </a:t>
            </a:r>
            <a:r>
              <a:rPr lang="ru-RU" dirty="0"/>
              <a:t>случае финансовой аренды определяются суммы, подлежащие признанию </a:t>
            </a:r>
            <a:r>
              <a:rPr lang="ru-RU" dirty="0" smtClean="0"/>
              <a:t>на начало срока аренды.</a:t>
            </a:r>
          </a:p>
          <a:p>
            <a:r>
              <a:rPr lang="ru-RU" b="1" dirty="0">
                <a:solidFill>
                  <a:srgbClr val="C00000"/>
                </a:solidFill>
              </a:rPr>
              <a:t>Начало срока </a:t>
            </a:r>
            <a:r>
              <a:rPr lang="ru-RU" b="1" dirty="0" smtClean="0">
                <a:solidFill>
                  <a:srgbClr val="C00000"/>
                </a:solidFill>
              </a:rPr>
              <a:t>аренды ‒  </a:t>
            </a:r>
            <a:r>
              <a:rPr lang="ru-RU" dirty="0" smtClean="0"/>
              <a:t>дата, начиная с которой арендатор получает возможность реализовать своё право на использование актива, являющегося предметом аренды. Это дата первоначального признания аренды (то есть признания соответствующих активов, обязательств, доходов или расходов, возникающих в связи с арендой).</a:t>
            </a:r>
          </a:p>
        </p:txBody>
      </p:sp>
    </p:spTree>
    <p:extLst>
      <p:ext uri="{BB962C8B-B14F-4D97-AF65-F5344CB8AC3E}">
        <p14:creationId xmlns:p14="http://schemas.microsoft.com/office/powerpoint/2010/main" val="27452505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Термины и определения МСФО 17 «Аренда»</a:t>
            </a:r>
            <a:br>
              <a:rPr lang="ru-RU" dirty="0" smtClean="0"/>
            </a:br>
            <a:r>
              <a:rPr lang="ru-RU" sz="2000" dirty="0">
                <a:solidFill>
                  <a:srgbClr val="4F81BD">
                    <a:lumMod val="50000"/>
                  </a:srgbClr>
                </a:solidFill>
              </a:rPr>
              <a:t>(продолжение</a:t>
            </a:r>
            <a:r>
              <a:rPr lang="ru-RU" sz="2000" dirty="0" smtClean="0">
                <a:solidFill>
                  <a:srgbClr val="4F81BD">
                    <a:lumMod val="50000"/>
                  </a:srgbClr>
                </a:solidFill>
              </a:rPr>
              <a:t>)</a:t>
            </a:r>
            <a:endParaRPr lang="ru-RU" dirty="0" smtClean="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26</a:t>
            </a:fld>
            <a:endParaRPr lang="ru-RU" dirty="0"/>
          </a:p>
        </p:txBody>
      </p:sp>
      <p:sp>
        <p:nvSpPr>
          <p:cNvPr id="55299" name="Объект 2"/>
          <p:cNvSpPr>
            <a:spLocks noGrp="1"/>
          </p:cNvSpPr>
          <p:nvPr>
            <p:ph type="body" sz="quarter" idx="12"/>
          </p:nvPr>
        </p:nvSpPr>
        <p:spPr>
          <a:xfrm>
            <a:off x="358775" y="1178750"/>
            <a:ext cx="8439150" cy="3400931"/>
          </a:xfrm>
        </p:spPr>
        <p:txBody>
          <a:bodyPr/>
          <a:lstStyle/>
          <a:p>
            <a:r>
              <a:rPr lang="ru-RU" b="1" dirty="0" smtClean="0">
                <a:solidFill>
                  <a:srgbClr val="C00000"/>
                </a:solidFill>
              </a:rPr>
              <a:t>Срок аренды </a:t>
            </a:r>
            <a:r>
              <a:rPr lang="ru-RU" dirty="0" smtClean="0"/>
              <a:t>‒  не подлежащий досрочному прекращению период, на который арендатор заключил договор об аренде актива, а также дополнительные периоды, на которые арендатор имеет право продлить аренду актива с дополнительной оплатой или без неё в соответствии с договором аренды, если на начальную дату аренды можно обоснованно считать, что арендатор реализует такое право товаров отгруженных.</a:t>
            </a:r>
          </a:p>
          <a:p>
            <a:endParaRPr lang="ru-RU" dirty="0" smtClean="0"/>
          </a:p>
        </p:txBody>
      </p:sp>
    </p:spTree>
    <p:extLst>
      <p:ext uri="{BB962C8B-B14F-4D97-AF65-F5344CB8AC3E}">
        <p14:creationId xmlns:p14="http://schemas.microsoft.com/office/powerpoint/2010/main" val="12639170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Термины и определения МСФО 17 «Аренда»</a:t>
            </a:r>
            <a:br>
              <a:rPr lang="ru-RU" dirty="0" smtClean="0"/>
            </a:br>
            <a:r>
              <a:rPr lang="ru-RU" sz="2000" dirty="0">
                <a:solidFill>
                  <a:srgbClr val="4F81BD">
                    <a:lumMod val="50000"/>
                  </a:srgbClr>
                </a:solidFill>
              </a:rPr>
              <a:t>(продолжение</a:t>
            </a:r>
            <a:r>
              <a:rPr lang="ru-RU" sz="2000" dirty="0" smtClean="0">
                <a:solidFill>
                  <a:srgbClr val="4F81BD">
                    <a:lumMod val="50000"/>
                  </a:srgbClr>
                </a:solidFill>
              </a:rPr>
              <a:t>)</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27</a:t>
            </a:fld>
            <a:endParaRPr lang="ru-RU" dirty="0"/>
          </a:p>
        </p:txBody>
      </p:sp>
      <p:sp>
        <p:nvSpPr>
          <p:cNvPr id="56323" name="Объект 2"/>
          <p:cNvSpPr>
            <a:spLocks noGrp="1"/>
          </p:cNvSpPr>
          <p:nvPr>
            <p:ph type="body" sz="quarter" idx="12"/>
          </p:nvPr>
        </p:nvSpPr>
        <p:spPr>
          <a:xfrm>
            <a:off x="358775" y="1178750"/>
            <a:ext cx="8439150" cy="5062924"/>
          </a:xfrm>
        </p:spPr>
        <p:txBody>
          <a:bodyPr/>
          <a:lstStyle/>
          <a:p>
            <a:r>
              <a:rPr lang="ru-RU" b="1" dirty="0">
                <a:solidFill>
                  <a:srgbClr val="C00000"/>
                </a:solidFill>
              </a:rPr>
              <a:t>Минимальные арендные </a:t>
            </a:r>
            <a:r>
              <a:rPr lang="ru-RU" b="1" dirty="0" smtClean="0">
                <a:solidFill>
                  <a:srgbClr val="C00000"/>
                </a:solidFill>
              </a:rPr>
              <a:t>платежи </a:t>
            </a:r>
            <a:r>
              <a:rPr lang="ru-RU" dirty="0"/>
              <a:t>‒  </a:t>
            </a:r>
            <a:r>
              <a:rPr lang="ru-RU" dirty="0" smtClean="0"/>
              <a:t>платежи на протяжении срока аренды, которые требуются или могут быть потребованы от арендатора, за исключением условной арендной платы, затрат на обслуживание и налогов, подлежащих уплате арендодателем и возмещаемых ему, вместе со следующим:</a:t>
            </a:r>
          </a:p>
          <a:p>
            <a:pPr marL="744537" lvl="1" indent="-457200">
              <a:buSzPct val="100000"/>
              <a:buFont typeface="+mj-lt"/>
              <a:buAutoNum type="alphaLcParenR"/>
              <a:tabLst>
                <a:tab pos="711200" algn="l"/>
              </a:tabLst>
            </a:pPr>
            <a:r>
              <a:rPr lang="ru-RU" dirty="0" smtClean="0"/>
              <a:t>применительно </a:t>
            </a:r>
            <a:r>
              <a:rPr lang="ru-RU" dirty="0"/>
              <a:t>к </a:t>
            </a:r>
            <a:r>
              <a:rPr lang="ru-RU" dirty="0" smtClean="0"/>
              <a:t>арендатору ‒  суммы</a:t>
            </a:r>
            <a:r>
              <a:rPr lang="ru-RU" dirty="0"/>
              <a:t>, гарантированные арендатором или стороной, связанной с арендатором;</a:t>
            </a:r>
          </a:p>
          <a:p>
            <a:pPr marL="744537" lvl="1" indent="-457200">
              <a:buSzPct val="100000"/>
              <a:buFont typeface="+mj-lt"/>
              <a:buAutoNum type="alphaLcParenR"/>
              <a:tabLst>
                <a:tab pos="711200" algn="l"/>
              </a:tabLst>
            </a:pPr>
            <a:r>
              <a:rPr lang="ru-RU" dirty="0" smtClean="0"/>
              <a:t>применительно </a:t>
            </a:r>
            <a:r>
              <a:rPr lang="ru-RU" dirty="0"/>
              <a:t>к </a:t>
            </a:r>
            <a:r>
              <a:rPr lang="ru-RU" dirty="0" smtClean="0"/>
              <a:t>арендодателю ‒  остаточная </a:t>
            </a:r>
            <a:r>
              <a:rPr lang="ru-RU" dirty="0"/>
              <a:t>стоимость, гарантированная арендодателю:</a:t>
            </a:r>
          </a:p>
          <a:p>
            <a:pPr marL="1032537" lvl="2" indent="-457200">
              <a:buSzPct val="100000"/>
              <a:buFont typeface="+mj-lt"/>
              <a:buAutoNum type="romanLcPeriod"/>
              <a:tabLst>
                <a:tab pos="711200" algn="l"/>
              </a:tabLst>
            </a:pPr>
            <a:r>
              <a:rPr lang="ru-RU" dirty="0" smtClean="0"/>
              <a:t>арендатором</a:t>
            </a:r>
            <a:r>
              <a:rPr lang="ru-RU" dirty="0"/>
              <a:t>; </a:t>
            </a:r>
            <a:endParaRPr lang="ru-RU" dirty="0" smtClean="0"/>
          </a:p>
          <a:p>
            <a:pPr marL="1032537" lvl="2" indent="-457200">
              <a:buSzPct val="100000"/>
              <a:buFont typeface="+mj-lt"/>
              <a:buAutoNum type="romanLcPeriod"/>
              <a:tabLst>
                <a:tab pos="711200" algn="l"/>
              </a:tabLst>
            </a:pPr>
            <a:r>
              <a:rPr lang="ru-RU" dirty="0" smtClean="0"/>
              <a:t>стороной</a:t>
            </a:r>
            <a:r>
              <a:rPr lang="ru-RU" dirty="0"/>
              <a:t>, связанной с арендатором; или</a:t>
            </a:r>
          </a:p>
          <a:p>
            <a:pPr marL="1032537" lvl="2" indent="-457200">
              <a:buSzPct val="100000"/>
              <a:buFont typeface="+mj-lt"/>
              <a:buAutoNum type="romanLcPeriod"/>
              <a:tabLst>
                <a:tab pos="711200" algn="l"/>
              </a:tabLst>
            </a:pPr>
            <a:r>
              <a:rPr lang="ru-RU" dirty="0" smtClean="0"/>
              <a:t>третьим </a:t>
            </a:r>
            <a:r>
              <a:rPr lang="ru-RU" dirty="0"/>
              <a:t>лицом, не связанным с арендодателем, которое в финансовом отношении способно выполнить обязательства по гарантии.</a:t>
            </a:r>
          </a:p>
        </p:txBody>
      </p:sp>
    </p:spTree>
    <p:extLst>
      <p:ext uri="{BB962C8B-B14F-4D97-AF65-F5344CB8AC3E}">
        <p14:creationId xmlns:p14="http://schemas.microsoft.com/office/powerpoint/2010/main" val="37403295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Термины и определения МСФО 17 «Аренда»</a:t>
            </a:r>
            <a:br>
              <a:rPr lang="ru-RU" dirty="0" smtClean="0"/>
            </a:br>
            <a:r>
              <a:rPr lang="ru-RU" sz="2000" dirty="0">
                <a:solidFill>
                  <a:srgbClr val="4F81BD">
                    <a:lumMod val="50000"/>
                  </a:srgbClr>
                </a:solidFill>
              </a:rPr>
              <a:t>(продолжение</a:t>
            </a:r>
            <a:r>
              <a:rPr lang="ru-RU" sz="2000" dirty="0" smtClean="0">
                <a:solidFill>
                  <a:srgbClr val="4F81BD">
                    <a:lumMod val="50000"/>
                  </a:srgbClr>
                </a:solidFill>
              </a:rPr>
              <a:t>)</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28</a:t>
            </a:fld>
            <a:endParaRPr lang="ru-RU" dirty="0"/>
          </a:p>
        </p:txBody>
      </p:sp>
      <p:sp>
        <p:nvSpPr>
          <p:cNvPr id="57347" name="Объект 2"/>
          <p:cNvSpPr>
            <a:spLocks noGrp="1"/>
          </p:cNvSpPr>
          <p:nvPr>
            <p:ph type="body" sz="quarter" idx="12"/>
          </p:nvPr>
        </p:nvSpPr>
        <p:spPr>
          <a:xfrm>
            <a:off x="358775" y="1178750"/>
            <a:ext cx="8439150" cy="4478149"/>
          </a:xfrm>
        </p:spPr>
        <p:txBody>
          <a:bodyPr/>
          <a:lstStyle/>
          <a:p>
            <a:r>
              <a:rPr lang="ru-RU" b="1" dirty="0">
                <a:solidFill>
                  <a:srgbClr val="C00000"/>
                </a:solidFill>
              </a:rPr>
              <a:t>Справедливая </a:t>
            </a:r>
            <a:r>
              <a:rPr lang="ru-RU" b="1" dirty="0" smtClean="0">
                <a:solidFill>
                  <a:srgbClr val="C00000"/>
                </a:solidFill>
              </a:rPr>
              <a:t>стоимость </a:t>
            </a:r>
            <a:r>
              <a:rPr lang="ru-RU" dirty="0"/>
              <a:t>‒</a:t>
            </a:r>
            <a:r>
              <a:rPr lang="ru-RU" b="1" dirty="0" smtClean="0">
                <a:solidFill>
                  <a:srgbClr val="C00000"/>
                </a:solidFill>
              </a:rPr>
              <a:t>  </a:t>
            </a:r>
            <a:r>
              <a:rPr lang="ru-RU" dirty="0" smtClean="0"/>
              <a:t>сумма, на которую можно обменять актив или произвести расчёт по обязательству при совершении сделки между хорошо осведомлёнными, желающими совершить такую операцию независимыми сторонами.</a:t>
            </a:r>
          </a:p>
          <a:p>
            <a:r>
              <a:rPr lang="ru-RU" b="1" dirty="0">
                <a:solidFill>
                  <a:srgbClr val="C00000"/>
                </a:solidFill>
              </a:rPr>
              <a:t>Срок экономической </a:t>
            </a:r>
            <a:r>
              <a:rPr lang="ru-RU" b="1" dirty="0" smtClean="0">
                <a:solidFill>
                  <a:srgbClr val="C00000"/>
                </a:solidFill>
              </a:rPr>
              <a:t>службы </a:t>
            </a:r>
            <a:r>
              <a:rPr lang="ru-RU" dirty="0"/>
              <a:t>‒</a:t>
            </a:r>
            <a:r>
              <a:rPr lang="ru-RU" b="1" dirty="0" smtClean="0">
                <a:solidFill>
                  <a:srgbClr val="C00000"/>
                </a:solidFill>
              </a:rPr>
              <a:t>  </a:t>
            </a:r>
            <a:r>
              <a:rPr lang="ru-RU" dirty="0" smtClean="0"/>
              <a:t>это:</a:t>
            </a:r>
          </a:p>
          <a:p>
            <a:pPr marL="744537" lvl="1" indent="-457200">
              <a:buSzPct val="100000"/>
              <a:buFont typeface="+mj-lt"/>
              <a:buAutoNum type="alphaLcParenR"/>
              <a:tabLst>
                <a:tab pos="711200" algn="l"/>
              </a:tabLst>
            </a:pPr>
            <a:r>
              <a:rPr lang="ru-RU" dirty="0" smtClean="0"/>
              <a:t>период </a:t>
            </a:r>
            <a:r>
              <a:rPr lang="ru-RU" dirty="0"/>
              <a:t>времени, в течение которого предполагается использование актива в экономических целях одним или более пользователями; либо</a:t>
            </a:r>
          </a:p>
          <a:p>
            <a:pPr marL="744537" lvl="1" indent="-457200">
              <a:buSzPct val="100000"/>
              <a:buFont typeface="+mj-lt"/>
              <a:buAutoNum type="alphaLcParenR"/>
              <a:tabLst>
                <a:tab pos="711200" algn="l"/>
              </a:tabLst>
            </a:pPr>
            <a:r>
              <a:rPr lang="ru-RU" dirty="0" smtClean="0"/>
              <a:t>количество </a:t>
            </a:r>
            <a:r>
              <a:rPr lang="ru-RU" dirty="0"/>
              <a:t>единиц продукции или аналогичных единиц, которое предполагается получить от использования актива одним или более пользователями.</a:t>
            </a:r>
          </a:p>
        </p:txBody>
      </p:sp>
    </p:spTree>
    <p:extLst>
      <p:ext uri="{BB962C8B-B14F-4D97-AF65-F5344CB8AC3E}">
        <p14:creationId xmlns:p14="http://schemas.microsoft.com/office/powerpoint/2010/main" val="12965317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Термины и определения МСФО 17 «Аренда»</a:t>
            </a:r>
            <a:br>
              <a:rPr lang="ru-RU" dirty="0" smtClean="0"/>
            </a:br>
            <a:r>
              <a:rPr lang="ru-RU" sz="2000" dirty="0">
                <a:solidFill>
                  <a:srgbClr val="4F81BD">
                    <a:lumMod val="50000"/>
                  </a:srgbClr>
                </a:solidFill>
              </a:rPr>
              <a:t>(продолжение</a:t>
            </a:r>
            <a:r>
              <a:rPr lang="ru-RU" sz="2000" dirty="0" smtClean="0">
                <a:solidFill>
                  <a:srgbClr val="4F81BD">
                    <a:lumMod val="50000"/>
                  </a:srgbClr>
                </a:solidFill>
              </a:rPr>
              <a:t>)</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29</a:t>
            </a:fld>
            <a:endParaRPr lang="ru-RU" dirty="0"/>
          </a:p>
        </p:txBody>
      </p:sp>
      <p:sp>
        <p:nvSpPr>
          <p:cNvPr id="58371" name="Объект 2"/>
          <p:cNvSpPr>
            <a:spLocks noGrp="1"/>
          </p:cNvSpPr>
          <p:nvPr>
            <p:ph type="body" sz="quarter" idx="12"/>
          </p:nvPr>
        </p:nvSpPr>
        <p:spPr>
          <a:xfrm>
            <a:off x="358775" y="1178750"/>
            <a:ext cx="8439150" cy="1477328"/>
          </a:xfrm>
        </p:spPr>
        <p:txBody>
          <a:bodyPr/>
          <a:lstStyle/>
          <a:p>
            <a:r>
              <a:rPr lang="ru-RU" b="1" dirty="0">
                <a:solidFill>
                  <a:srgbClr val="C00000"/>
                </a:solidFill>
              </a:rPr>
              <a:t>Срок полезного </a:t>
            </a:r>
            <a:r>
              <a:rPr lang="ru-RU" b="1" dirty="0" smtClean="0">
                <a:solidFill>
                  <a:srgbClr val="C00000"/>
                </a:solidFill>
              </a:rPr>
              <a:t>использования </a:t>
            </a:r>
            <a:r>
              <a:rPr lang="ru-RU" dirty="0"/>
              <a:t>‒  р</a:t>
            </a:r>
            <a:r>
              <a:rPr lang="ru-RU" dirty="0" smtClean="0"/>
              <a:t>асчётный оставшийся с начала срока аренды период, не ограниченный сроком аренды, на протяжении которого предприятие предполагает получать экономические выгоды от использования актива.</a:t>
            </a:r>
          </a:p>
        </p:txBody>
      </p:sp>
    </p:spTree>
    <p:extLst>
      <p:ext uri="{BB962C8B-B14F-4D97-AF65-F5344CB8AC3E}">
        <p14:creationId xmlns:p14="http://schemas.microsoft.com/office/powerpoint/2010/main" val="25198738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Учет</a:t>
            </a:r>
            <a:r>
              <a:rPr lang="ru-RU" dirty="0" smtClean="0"/>
              <a:t> финансовой и операционной аренды</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3</a:t>
            </a:fld>
            <a:endParaRPr lang="ru-RU" dirty="0"/>
          </a:p>
        </p:txBody>
      </p:sp>
      <p:sp>
        <p:nvSpPr>
          <p:cNvPr id="31747" name="Объект 2"/>
          <p:cNvSpPr>
            <a:spLocks noGrp="1"/>
          </p:cNvSpPr>
          <p:nvPr>
            <p:ph type="body" sz="quarter" idx="12"/>
          </p:nvPr>
        </p:nvSpPr>
        <p:spPr>
          <a:xfrm>
            <a:off x="358775" y="1178750"/>
            <a:ext cx="8439150" cy="1477328"/>
          </a:xfrm>
        </p:spPr>
        <p:txBody>
          <a:bodyPr/>
          <a:lstStyle/>
          <a:p>
            <a:r>
              <a:rPr lang="ru-RU" dirty="0" smtClean="0"/>
              <a:t>Аристотель в «Риторике» отметил, </a:t>
            </a:r>
            <a:br>
              <a:rPr lang="ru-RU" dirty="0" smtClean="0"/>
            </a:br>
            <a:r>
              <a:rPr lang="ru-RU" dirty="0" smtClean="0"/>
              <a:t>что «богатство составляет не владение имуществом </a:t>
            </a:r>
            <a:br>
              <a:rPr lang="ru-RU" dirty="0" smtClean="0"/>
            </a:br>
            <a:r>
              <a:rPr lang="ru-RU" dirty="0" smtClean="0"/>
              <a:t>на основе права собственности, </a:t>
            </a:r>
            <a:br>
              <a:rPr lang="ru-RU" dirty="0" smtClean="0"/>
            </a:br>
            <a:r>
              <a:rPr lang="ru-RU" dirty="0" smtClean="0"/>
              <a:t>а его (имущества) использование».</a:t>
            </a:r>
          </a:p>
        </p:txBody>
      </p:sp>
    </p:spTree>
    <p:extLst>
      <p:ext uri="{BB962C8B-B14F-4D97-AF65-F5344CB8AC3E}">
        <p14:creationId xmlns:p14="http://schemas.microsoft.com/office/powerpoint/2010/main" val="11152066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Термины и определения МСФО 17 «Аренда»</a:t>
            </a:r>
            <a:br>
              <a:rPr lang="ru-RU" dirty="0" smtClean="0"/>
            </a:br>
            <a:r>
              <a:rPr lang="ru-RU" sz="2000" dirty="0">
                <a:solidFill>
                  <a:srgbClr val="4F81BD">
                    <a:lumMod val="50000"/>
                  </a:srgbClr>
                </a:solidFill>
              </a:rPr>
              <a:t>(продолжение</a:t>
            </a:r>
            <a:r>
              <a:rPr lang="ru-RU" sz="2000" dirty="0" smtClean="0">
                <a:solidFill>
                  <a:srgbClr val="4F81BD">
                    <a:lumMod val="50000"/>
                  </a:srgbClr>
                </a:solidFill>
              </a:rPr>
              <a:t>)</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30</a:t>
            </a:fld>
            <a:endParaRPr lang="ru-RU" dirty="0"/>
          </a:p>
        </p:txBody>
      </p:sp>
      <p:sp>
        <p:nvSpPr>
          <p:cNvPr id="59395" name="Объект 2"/>
          <p:cNvSpPr>
            <a:spLocks noGrp="1"/>
          </p:cNvSpPr>
          <p:nvPr>
            <p:ph type="body" sz="quarter" idx="12"/>
          </p:nvPr>
        </p:nvSpPr>
        <p:spPr>
          <a:xfrm>
            <a:off x="358775" y="1178750"/>
            <a:ext cx="8439150" cy="3570208"/>
          </a:xfrm>
        </p:spPr>
        <p:txBody>
          <a:bodyPr/>
          <a:lstStyle/>
          <a:p>
            <a:r>
              <a:rPr lang="ru-RU" b="1" dirty="0">
                <a:solidFill>
                  <a:srgbClr val="C00000"/>
                </a:solidFill>
              </a:rPr>
              <a:t>Гарантированная остаточная стоимость</a:t>
            </a:r>
            <a:r>
              <a:rPr lang="ru-RU" dirty="0" smtClean="0"/>
              <a:t>:</a:t>
            </a:r>
          </a:p>
          <a:p>
            <a:pPr marL="744537" lvl="1" indent="-457200">
              <a:buSzPct val="100000"/>
              <a:buFont typeface="+mj-lt"/>
              <a:buAutoNum type="alphaLcParenR"/>
              <a:tabLst>
                <a:tab pos="711200" algn="l"/>
              </a:tabLst>
            </a:pPr>
            <a:r>
              <a:rPr lang="ru-RU" dirty="0" smtClean="0"/>
              <a:t>применительно </a:t>
            </a:r>
            <a:r>
              <a:rPr lang="ru-RU" dirty="0"/>
              <a:t>к </a:t>
            </a:r>
            <a:r>
              <a:rPr lang="ru-RU" dirty="0" smtClean="0"/>
              <a:t>арендатору ‒  часть </a:t>
            </a:r>
            <a:r>
              <a:rPr lang="ru-RU" dirty="0"/>
              <a:t>остаточной стоимости, гарантированная арендатором или стороной, связанной с арендатором (при этом сумма гарантии представляет собой максимальную сумму, которая может причитаться к выплате); </a:t>
            </a:r>
            <a:r>
              <a:rPr lang="ru-RU" dirty="0" smtClean="0"/>
              <a:t/>
            </a:r>
            <a:br>
              <a:rPr lang="ru-RU" dirty="0" smtClean="0"/>
            </a:br>
            <a:r>
              <a:rPr lang="ru-RU" dirty="0" smtClean="0"/>
              <a:t>и</a:t>
            </a:r>
            <a:endParaRPr lang="ru-RU" dirty="0"/>
          </a:p>
          <a:p>
            <a:pPr marL="744537" lvl="1" indent="-457200">
              <a:buSzPct val="100000"/>
              <a:buFont typeface="+mj-lt"/>
              <a:buAutoNum type="alphaLcParenR"/>
              <a:tabLst>
                <a:tab pos="711200" algn="l"/>
              </a:tabLst>
            </a:pPr>
            <a:r>
              <a:rPr lang="ru-RU" dirty="0" smtClean="0"/>
              <a:t>применительно </a:t>
            </a:r>
            <a:r>
              <a:rPr lang="ru-RU" dirty="0"/>
              <a:t>к </a:t>
            </a:r>
            <a:r>
              <a:rPr lang="ru-RU" dirty="0" smtClean="0"/>
              <a:t>арендодателю ‒  часть </a:t>
            </a:r>
            <a:r>
              <a:rPr lang="ru-RU" dirty="0"/>
              <a:t>остаточной стоимости, гарантированная арендатором или третьим лицом, не связанным с арендатором, которое в финансовом отношении способно выполнить свои обязательства по гарантии.</a:t>
            </a:r>
          </a:p>
        </p:txBody>
      </p:sp>
    </p:spTree>
    <p:extLst>
      <p:ext uri="{BB962C8B-B14F-4D97-AF65-F5344CB8AC3E}">
        <p14:creationId xmlns:p14="http://schemas.microsoft.com/office/powerpoint/2010/main" val="10870280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Термины и определения МСФО 17 «Аренда»</a:t>
            </a:r>
            <a:br>
              <a:rPr lang="ru-RU" dirty="0" smtClean="0"/>
            </a:br>
            <a:r>
              <a:rPr lang="ru-RU" sz="2000" dirty="0">
                <a:solidFill>
                  <a:srgbClr val="4F81BD">
                    <a:lumMod val="50000"/>
                  </a:srgbClr>
                </a:solidFill>
              </a:rPr>
              <a:t>(продолжение</a:t>
            </a:r>
            <a:r>
              <a:rPr lang="ru-RU" sz="2000" dirty="0" smtClean="0">
                <a:solidFill>
                  <a:srgbClr val="4F81BD">
                    <a:lumMod val="50000"/>
                  </a:srgbClr>
                </a:solidFill>
              </a:rPr>
              <a:t>)</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31</a:t>
            </a:fld>
            <a:endParaRPr lang="ru-RU" dirty="0"/>
          </a:p>
        </p:txBody>
      </p:sp>
      <p:sp>
        <p:nvSpPr>
          <p:cNvPr id="52227" name="Объект 2"/>
          <p:cNvSpPr>
            <a:spLocks noGrp="1"/>
          </p:cNvSpPr>
          <p:nvPr>
            <p:ph type="body" sz="quarter" idx="12"/>
          </p:nvPr>
        </p:nvSpPr>
        <p:spPr>
          <a:xfrm>
            <a:off x="358775" y="1178750"/>
            <a:ext cx="8439150" cy="3770263"/>
          </a:xfrm>
        </p:spPr>
        <p:txBody>
          <a:bodyPr/>
          <a:lstStyle/>
          <a:p>
            <a:r>
              <a:rPr lang="ru-RU" b="1" dirty="0">
                <a:solidFill>
                  <a:srgbClr val="C00000"/>
                </a:solidFill>
              </a:rPr>
              <a:t>Негарантированная остаточная </a:t>
            </a:r>
            <a:r>
              <a:rPr lang="ru-RU" b="1" dirty="0" smtClean="0">
                <a:solidFill>
                  <a:srgbClr val="C00000"/>
                </a:solidFill>
              </a:rPr>
              <a:t>стоимость ‒  </a:t>
            </a:r>
            <a:r>
              <a:rPr lang="ru-RU" dirty="0" smtClean="0"/>
              <a:t>часть остаточной стоимости актива, являющегося предметом аренды, реализация которой арендодателем не гарантирована или гарантирована только стороной, связанной с арендодателем.</a:t>
            </a:r>
          </a:p>
          <a:p>
            <a:r>
              <a:rPr lang="ru-RU" b="1" dirty="0">
                <a:solidFill>
                  <a:srgbClr val="C00000"/>
                </a:solidFill>
              </a:rPr>
              <a:t>Первоначальные прямые </a:t>
            </a:r>
            <a:r>
              <a:rPr lang="ru-RU" b="1" dirty="0" smtClean="0">
                <a:solidFill>
                  <a:srgbClr val="C00000"/>
                </a:solidFill>
              </a:rPr>
              <a:t>затраты ‒  </a:t>
            </a:r>
            <a:r>
              <a:rPr lang="ru-RU" dirty="0" smtClean="0"/>
              <a:t>дополнительные затраты, непосредственно связанные с подготовкой и заключением договора аренды, за исключением таких затрат, понесённых арендодателями, являющимися производителями или дилерами.</a:t>
            </a:r>
          </a:p>
        </p:txBody>
      </p:sp>
    </p:spTree>
    <p:extLst>
      <p:ext uri="{BB962C8B-B14F-4D97-AF65-F5344CB8AC3E}">
        <p14:creationId xmlns:p14="http://schemas.microsoft.com/office/powerpoint/2010/main" val="12222143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Термины и определения МСФО 17 «Аренда»</a:t>
            </a:r>
            <a:br>
              <a:rPr lang="ru-RU" dirty="0" smtClean="0"/>
            </a:br>
            <a:r>
              <a:rPr lang="ru-RU" sz="2000" dirty="0">
                <a:solidFill>
                  <a:srgbClr val="4F81BD">
                    <a:lumMod val="50000"/>
                  </a:srgbClr>
                </a:solidFill>
              </a:rPr>
              <a:t>(продолжение</a:t>
            </a:r>
            <a:r>
              <a:rPr lang="ru-RU" sz="2000" dirty="0" smtClean="0">
                <a:solidFill>
                  <a:srgbClr val="4F81BD">
                    <a:lumMod val="50000"/>
                  </a:srgbClr>
                </a:solidFill>
              </a:rPr>
              <a:t>)</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32</a:t>
            </a:fld>
            <a:endParaRPr lang="ru-RU" dirty="0"/>
          </a:p>
        </p:txBody>
      </p:sp>
      <p:sp>
        <p:nvSpPr>
          <p:cNvPr id="53251" name="Объект 2"/>
          <p:cNvSpPr>
            <a:spLocks noGrp="1"/>
          </p:cNvSpPr>
          <p:nvPr>
            <p:ph type="body" sz="quarter" idx="12"/>
          </p:nvPr>
        </p:nvSpPr>
        <p:spPr>
          <a:xfrm>
            <a:off x="358775" y="1178750"/>
            <a:ext cx="8439150" cy="4339650"/>
          </a:xfrm>
        </p:spPr>
        <p:txBody>
          <a:bodyPr/>
          <a:lstStyle/>
          <a:p>
            <a:r>
              <a:rPr lang="ru-RU" b="1" dirty="0">
                <a:solidFill>
                  <a:srgbClr val="C00000"/>
                </a:solidFill>
              </a:rPr>
              <a:t>Валовые инвестиции в </a:t>
            </a:r>
            <a:r>
              <a:rPr lang="ru-RU" b="1" dirty="0" smtClean="0">
                <a:solidFill>
                  <a:srgbClr val="C00000"/>
                </a:solidFill>
              </a:rPr>
              <a:t>аренду ‒  </a:t>
            </a:r>
            <a:r>
              <a:rPr lang="ru-RU" dirty="0" smtClean="0"/>
              <a:t>это совокупность:</a:t>
            </a:r>
          </a:p>
          <a:p>
            <a:pPr marL="744537" lvl="1" indent="-457200">
              <a:buSzPct val="100000"/>
              <a:buFont typeface="+mj-lt"/>
              <a:buAutoNum type="alphaLcParenR"/>
              <a:tabLst>
                <a:tab pos="711200" algn="l"/>
              </a:tabLst>
            </a:pPr>
            <a:r>
              <a:rPr lang="ru-RU" dirty="0" smtClean="0"/>
              <a:t>минимальных </a:t>
            </a:r>
            <a:r>
              <a:rPr lang="ru-RU" dirty="0"/>
              <a:t>арендных платежей, причитающихся к получению арендодателем по договору финансовой аренды;</a:t>
            </a:r>
          </a:p>
          <a:p>
            <a:pPr marL="744537" lvl="1" indent="-457200">
              <a:buSzPct val="100000"/>
              <a:buFont typeface="+mj-lt"/>
              <a:buAutoNum type="alphaLcParenR"/>
              <a:tabLst>
                <a:tab pos="711200" algn="l"/>
              </a:tabLst>
            </a:pPr>
            <a:r>
              <a:rPr lang="ru-RU" dirty="0" smtClean="0"/>
              <a:t>негарантированной </a:t>
            </a:r>
            <a:r>
              <a:rPr lang="ru-RU" dirty="0"/>
              <a:t>остаточной стоимости, начисляемой арендодателю.</a:t>
            </a:r>
          </a:p>
          <a:p>
            <a:r>
              <a:rPr lang="ru-RU" b="1" dirty="0">
                <a:solidFill>
                  <a:srgbClr val="C00000"/>
                </a:solidFill>
              </a:rPr>
              <a:t>Чистые инвестиции в </a:t>
            </a:r>
            <a:r>
              <a:rPr lang="ru-RU" b="1" dirty="0" smtClean="0">
                <a:solidFill>
                  <a:srgbClr val="C00000"/>
                </a:solidFill>
              </a:rPr>
              <a:t>аренду ‒  </a:t>
            </a:r>
            <a:r>
              <a:rPr lang="ru-RU" dirty="0" smtClean="0"/>
              <a:t>валовые </a:t>
            </a:r>
            <a:r>
              <a:rPr lang="ru-RU" dirty="0"/>
              <a:t>инвестиции в аренду, дисконтированные с использованием </a:t>
            </a:r>
            <a:r>
              <a:rPr lang="ru-RU" dirty="0" smtClean="0"/>
              <a:t>ставки процента, подразумеваемой в договоре аренды.</a:t>
            </a:r>
          </a:p>
          <a:p>
            <a:r>
              <a:rPr lang="ru-RU" b="1" dirty="0">
                <a:solidFill>
                  <a:srgbClr val="C00000"/>
                </a:solidFill>
              </a:rPr>
              <a:t>Незаработанный</a:t>
            </a:r>
            <a:r>
              <a:rPr lang="ru-RU" dirty="0" smtClean="0"/>
              <a:t> </a:t>
            </a:r>
            <a:r>
              <a:rPr lang="ru-RU" b="1" dirty="0">
                <a:solidFill>
                  <a:srgbClr val="C00000"/>
                </a:solidFill>
              </a:rPr>
              <a:t>финансовый</a:t>
            </a:r>
            <a:r>
              <a:rPr lang="ru-RU" dirty="0" smtClean="0"/>
              <a:t> </a:t>
            </a:r>
            <a:r>
              <a:rPr lang="ru-RU" b="1" dirty="0">
                <a:solidFill>
                  <a:srgbClr val="C00000"/>
                </a:solidFill>
              </a:rPr>
              <a:t>доход</a:t>
            </a:r>
            <a:r>
              <a:rPr lang="ru-RU" dirty="0" smtClean="0"/>
              <a:t> ‒  разница между:</a:t>
            </a:r>
          </a:p>
          <a:p>
            <a:pPr marL="744537" lvl="1" indent="-457200">
              <a:buSzPct val="100000"/>
              <a:buFont typeface="+mj-lt"/>
              <a:buAutoNum type="alphaLcParenR"/>
              <a:tabLst>
                <a:tab pos="711200" algn="l"/>
              </a:tabLst>
            </a:pPr>
            <a:r>
              <a:rPr lang="ru-RU" dirty="0" smtClean="0"/>
              <a:t>валовыми </a:t>
            </a:r>
            <a:r>
              <a:rPr lang="ru-RU" dirty="0"/>
              <a:t>инвестициями в аренду и</a:t>
            </a:r>
          </a:p>
          <a:p>
            <a:pPr marL="744537" lvl="1" indent="-457200">
              <a:buSzPct val="100000"/>
              <a:buFont typeface="+mj-lt"/>
              <a:buAutoNum type="alphaLcParenR"/>
              <a:tabLst>
                <a:tab pos="711200" algn="l"/>
              </a:tabLst>
            </a:pPr>
            <a:r>
              <a:rPr lang="ru-RU" dirty="0" smtClean="0"/>
              <a:t>чистыми </a:t>
            </a:r>
            <a:r>
              <a:rPr lang="ru-RU" dirty="0"/>
              <a:t>инвестициями в аренду.</a:t>
            </a:r>
          </a:p>
        </p:txBody>
      </p:sp>
    </p:spTree>
    <p:extLst>
      <p:ext uri="{BB962C8B-B14F-4D97-AF65-F5344CB8AC3E}">
        <p14:creationId xmlns:p14="http://schemas.microsoft.com/office/powerpoint/2010/main" val="39415609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Термины и определения МСФО 17 «Аренда»</a:t>
            </a:r>
            <a:br>
              <a:rPr lang="ru-RU" dirty="0" smtClean="0"/>
            </a:br>
            <a:r>
              <a:rPr lang="ru-RU" sz="2000" dirty="0">
                <a:solidFill>
                  <a:srgbClr val="4F81BD">
                    <a:lumMod val="50000"/>
                  </a:srgbClr>
                </a:solidFill>
              </a:rPr>
              <a:t>(продолжение</a:t>
            </a:r>
            <a:r>
              <a:rPr lang="ru-RU" sz="2000" dirty="0" smtClean="0">
                <a:solidFill>
                  <a:srgbClr val="4F81BD">
                    <a:lumMod val="50000"/>
                  </a:srgbClr>
                </a:solidFill>
              </a:rPr>
              <a:t>)</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33</a:t>
            </a:fld>
            <a:endParaRPr lang="ru-RU" dirty="0"/>
          </a:p>
        </p:txBody>
      </p:sp>
      <p:sp>
        <p:nvSpPr>
          <p:cNvPr id="53251" name="Объект 2"/>
          <p:cNvSpPr>
            <a:spLocks noGrp="1"/>
          </p:cNvSpPr>
          <p:nvPr>
            <p:ph type="body" sz="quarter" idx="12"/>
          </p:nvPr>
        </p:nvSpPr>
        <p:spPr>
          <a:xfrm>
            <a:off x="358775" y="1178750"/>
            <a:ext cx="8439150" cy="2954655"/>
          </a:xfrm>
        </p:spPr>
        <p:txBody>
          <a:bodyPr/>
          <a:lstStyle/>
          <a:p>
            <a:r>
              <a:rPr lang="ru-RU" b="1" dirty="0">
                <a:solidFill>
                  <a:srgbClr val="C00000"/>
                </a:solidFill>
              </a:rPr>
              <a:t>Ставка процента, подразумеваемая в договоре </a:t>
            </a:r>
            <a:r>
              <a:rPr lang="ru-RU" b="1" dirty="0" smtClean="0">
                <a:solidFill>
                  <a:srgbClr val="C00000"/>
                </a:solidFill>
              </a:rPr>
              <a:t>аренды </a:t>
            </a:r>
            <a:r>
              <a:rPr lang="ru-RU" dirty="0"/>
              <a:t>‒</a:t>
            </a:r>
            <a:r>
              <a:rPr lang="ru-RU" b="1" dirty="0" smtClean="0">
                <a:solidFill>
                  <a:srgbClr val="C00000"/>
                </a:solidFill>
              </a:rPr>
              <a:t>  </a:t>
            </a:r>
            <a:r>
              <a:rPr lang="ru-RU" dirty="0" smtClean="0"/>
              <a:t>ставка дисконтирования, при использовании которой на дату начала арендных отношений, агрегированная приведённая стоимость </a:t>
            </a:r>
            <a:r>
              <a:rPr lang="ru-RU" dirty="0" smtClean="0">
                <a:hlinkClick r:id="" action="ppaction://hlinkfile"/>
              </a:rPr>
              <a:t>(a)</a:t>
            </a:r>
            <a:r>
              <a:rPr lang="ru-RU" dirty="0" smtClean="0"/>
              <a:t> минимальных арендных платежей и </a:t>
            </a:r>
            <a:r>
              <a:rPr lang="ru-RU" dirty="0" smtClean="0">
                <a:hlinkClick r:id="" action="ppaction://hlinkfile"/>
              </a:rPr>
              <a:t>(b)</a:t>
            </a:r>
            <a:r>
              <a:rPr lang="ru-RU" dirty="0" smtClean="0"/>
              <a:t> негарантированной остаточной стоимости становится равна сумме </a:t>
            </a:r>
            <a:r>
              <a:rPr lang="ru-RU" dirty="0" smtClean="0">
                <a:hlinkClick r:id="" action="ppaction://hlinkfile"/>
              </a:rPr>
              <a:t>(i)</a:t>
            </a:r>
            <a:r>
              <a:rPr lang="ru-RU" dirty="0" smtClean="0"/>
              <a:t> справедливой стоимости актива, являющегося предметом аренды, и </a:t>
            </a:r>
            <a:r>
              <a:rPr lang="ru-RU" dirty="0" smtClean="0">
                <a:hlinkClick r:id="" action="ppaction://hlinkfile"/>
              </a:rPr>
              <a:t>(</a:t>
            </a:r>
            <a:r>
              <a:rPr lang="ru-RU" dirty="0" err="1" smtClean="0">
                <a:hlinkClick r:id="" action="ppaction://hlinkfile"/>
              </a:rPr>
              <a:t>ii</a:t>
            </a:r>
            <a:r>
              <a:rPr lang="ru-RU" dirty="0" smtClean="0">
                <a:hlinkClick r:id="" action="ppaction://hlinkfile"/>
              </a:rPr>
              <a:t>)</a:t>
            </a:r>
            <a:r>
              <a:rPr lang="ru-RU" dirty="0" smtClean="0"/>
              <a:t> первоначальных прямых затрат арендодателя.</a:t>
            </a:r>
          </a:p>
        </p:txBody>
      </p:sp>
    </p:spTree>
    <p:extLst>
      <p:ext uri="{BB962C8B-B14F-4D97-AF65-F5344CB8AC3E}">
        <p14:creationId xmlns:p14="http://schemas.microsoft.com/office/powerpoint/2010/main" val="8005083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Термины и определения МСФО 17 «Аренда»</a:t>
            </a:r>
            <a:br>
              <a:rPr lang="ru-RU" dirty="0" smtClean="0"/>
            </a:br>
            <a:r>
              <a:rPr lang="ru-RU" sz="2000" dirty="0">
                <a:solidFill>
                  <a:srgbClr val="4F81BD">
                    <a:lumMod val="50000"/>
                  </a:srgbClr>
                </a:solidFill>
              </a:rPr>
              <a:t>(продолжение</a:t>
            </a:r>
            <a:r>
              <a:rPr lang="ru-RU" sz="2000" dirty="0" smtClean="0">
                <a:solidFill>
                  <a:srgbClr val="4F81BD">
                    <a:lumMod val="50000"/>
                  </a:srgbClr>
                </a:solidFill>
              </a:rPr>
              <a:t>)</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34</a:t>
            </a:fld>
            <a:endParaRPr lang="ru-RU" dirty="0"/>
          </a:p>
        </p:txBody>
      </p:sp>
      <p:sp>
        <p:nvSpPr>
          <p:cNvPr id="53251" name="Объект 2"/>
          <p:cNvSpPr>
            <a:spLocks noGrp="1"/>
          </p:cNvSpPr>
          <p:nvPr>
            <p:ph type="body" sz="quarter" idx="12"/>
          </p:nvPr>
        </p:nvSpPr>
        <p:spPr>
          <a:xfrm>
            <a:off x="358775" y="1178750"/>
            <a:ext cx="8439150" cy="2954655"/>
          </a:xfrm>
        </p:spPr>
        <p:txBody>
          <a:bodyPr/>
          <a:lstStyle/>
          <a:p>
            <a:r>
              <a:rPr lang="ru-RU" b="1" dirty="0" err="1">
                <a:solidFill>
                  <a:srgbClr val="C00000"/>
                </a:solidFill>
              </a:rPr>
              <a:t>Расчетная</a:t>
            </a:r>
            <a:r>
              <a:rPr lang="ru-RU" b="1" dirty="0">
                <a:solidFill>
                  <a:srgbClr val="C00000"/>
                </a:solidFill>
              </a:rPr>
              <a:t> процентная ставка по договору </a:t>
            </a:r>
            <a:r>
              <a:rPr lang="ru-RU" b="1" dirty="0" smtClean="0">
                <a:solidFill>
                  <a:srgbClr val="C00000"/>
                </a:solidFill>
              </a:rPr>
              <a:t>аренды </a:t>
            </a:r>
            <a:r>
              <a:rPr lang="ru-RU" dirty="0"/>
              <a:t>‒</a:t>
            </a:r>
            <a:r>
              <a:rPr lang="ru-RU" b="1" dirty="0" smtClean="0">
                <a:solidFill>
                  <a:srgbClr val="C00000"/>
                </a:solidFill>
              </a:rPr>
              <a:t>  </a:t>
            </a:r>
            <a:r>
              <a:rPr lang="ru-RU" dirty="0" smtClean="0"/>
              <a:t>ставка процента, который арендатору пришлось бы платить по аналогичному договору аренды или, если таковую определить невозможно, ставка, по которой на дату начала арендных отношений арендатор мог бы привлечь на аналогичный срок и при аналогичном обеспечении заёмные средства, необходимые для покупки соответствующего актива.</a:t>
            </a:r>
          </a:p>
        </p:txBody>
      </p:sp>
    </p:spTree>
    <p:extLst>
      <p:ext uri="{BB962C8B-B14F-4D97-AF65-F5344CB8AC3E}">
        <p14:creationId xmlns:p14="http://schemas.microsoft.com/office/powerpoint/2010/main" val="1428856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Термины и определения МСФО 17 «Аренда»</a:t>
            </a:r>
            <a:br>
              <a:rPr lang="ru-RU" dirty="0" smtClean="0"/>
            </a:br>
            <a:r>
              <a:rPr lang="ru-RU" sz="2000" dirty="0">
                <a:solidFill>
                  <a:srgbClr val="4F81BD">
                    <a:lumMod val="50000"/>
                  </a:srgbClr>
                </a:solidFill>
              </a:rPr>
              <a:t>(продолжение</a:t>
            </a:r>
            <a:r>
              <a:rPr lang="ru-RU" sz="2000" dirty="0" smtClean="0">
                <a:solidFill>
                  <a:srgbClr val="4F81BD">
                    <a:lumMod val="50000"/>
                  </a:srgbClr>
                </a:solidFill>
              </a:rPr>
              <a:t>)</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35</a:t>
            </a:fld>
            <a:endParaRPr lang="ru-RU" dirty="0"/>
          </a:p>
        </p:txBody>
      </p:sp>
      <p:sp>
        <p:nvSpPr>
          <p:cNvPr id="53251" name="Объект 2"/>
          <p:cNvSpPr>
            <a:spLocks noGrp="1"/>
          </p:cNvSpPr>
          <p:nvPr>
            <p:ph type="body" sz="quarter" idx="12"/>
          </p:nvPr>
        </p:nvSpPr>
        <p:spPr>
          <a:xfrm>
            <a:off x="358775" y="1178750"/>
            <a:ext cx="8439150" cy="2215991"/>
          </a:xfrm>
        </p:spPr>
        <p:txBody>
          <a:bodyPr/>
          <a:lstStyle/>
          <a:p>
            <a:r>
              <a:rPr lang="ru-RU" b="1" dirty="0">
                <a:solidFill>
                  <a:srgbClr val="C00000"/>
                </a:solidFill>
              </a:rPr>
              <a:t>Условная арендная </a:t>
            </a:r>
            <a:r>
              <a:rPr lang="ru-RU" b="1" dirty="0" smtClean="0">
                <a:solidFill>
                  <a:srgbClr val="C00000"/>
                </a:solidFill>
              </a:rPr>
              <a:t>плата </a:t>
            </a:r>
            <a:r>
              <a:rPr lang="ru-RU" dirty="0"/>
              <a:t>‒</a:t>
            </a:r>
            <a:r>
              <a:rPr lang="ru-RU" b="1" dirty="0" smtClean="0">
                <a:solidFill>
                  <a:srgbClr val="C00000"/>
                </a:solidFill>
              </a:rPr>
              <a:t>  </a:t>
            </a:r>
            <a:r>
              <a:rPr lang="ru-RU" dirty="0" smtClean="0"/>
              <a:t>часть арендных платежей, не зафиксированная в виде определённой суммы, а основанная на будущей величине фактора, изменение которого не связано с течением времени (например, процент будущих продаж, размер будущего использования, будущие индексы цен, будущие рыночные процентные ставки).</a:t>
            </a:r>
          </a:p>
        </p:txBody>
      </p:sp>
    </p:spTree>
    <p:extLst>
      <p:ext uri="{BB962C8B-B14F-4D97-AF65-F5344CB8AC3E}">
        <p14:creationId xmlns:p14="http://schemas.microsoft.com/office/powerpoint/2010/main" val="32204276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Классификация аренды </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36</a:t>
            </a:fld>
            <a:endParaRPr lang="ru-RU" dirty="0"/>
          </a:p>
        </p:txBody>
      </p:sp>
      <p:sp>
        <p:nvSpPr>
          <p:cNvPr id="53251" name="Объект 2"/>
          <p:cNvSpPr>
            <a:spLocks noGrp="1"/>
          </p:cNvSpPr>
          <p:nvPr>
            <p:ph type="body" sz="quarter" idx="12"/>
          </p:nvPr>
        </p:nvSpPr>
        <p:spPr>
          <a:xfrm>
            <a:off x="358775" y="1178750"/>
            <a:ext cx="8439150" cy="1107996"/>
          </a:xfrm>
        </p:spPr>
        <p:txBody>
          <a:bodyPr/>
          <a:lstStyle/>
          <a:p>
            <a:r>
              <a:rPr lang="ru-RU" dirty="0"/>
              <a:t>Классификация</a:t>
            </a:r>
            <a:r>
              <a:rPr lang="ru-RU" dirty="0" smtClean="0"/>
              <a:t> аренды в качестве финансовой или операционной в большей степени зависит от содержания операции, нежели от формы договора. </a:t>
            </a:r>
          </a:p>
        </p:txBody>
      </p:sp>
    </p:spTree>
    <p:extLst>
      <p:ext uri="{BB962C8B-B14F-4D97-AF65-F5344CB8AC3E}">
        <p14:creationId xmlns:p14="http://schemas.microsoft.com/office/powerpoint/2010/main" val="23194890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Классификация аренды как финансовой</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37</a:t>
            </a:fld>
            <a:endParaRPr lang="ru-RU" dirty="0"/>
          </a:p>
        </p:txBody>
      </p:sp>
      <p:sp>
        <p:nvSpPr>
          <p:cNvPr id="53251" name="Объект 2"/>
          <p:cNvSpPr>
            <a:spLocks noGrp="1"/>
          </p:cNvSpPr>
          <p:nvPr>
            <p:ph type="body" sz="quarter" idx="12"/>
          </p:nvPr>
        </p:nvSpPr>
        <p:spPr>
          <a:xfrm>
            <a:off x="358775" y="1178750"/>
            <a:ext cx="8439150" cy="3631763"/>
          </a:xfrm>
        </p:spPr>
        <p:txBody>
          <a:bodyPr/>
          <a:lstStyle/>
          <a:p>
            <a:r>
              <a:rPr lang="ru-RU" dirty="0" smtClean="0"/>
              <a:t>Примеры обстоятельств, которые по отдельности или в совокупности обычно приводят к классификации аренды как финансовой:</a:t>
            </a:r>
          </a:p>
          <a:p>
            <a:pPr marL="745200" lvl="1" indent="-457200">
              <a:buSzPct val="100000"/>
              <a:buFont typeface="+mj-lt"/>
              <a:buAutoNum type="alphaLcParenR"/>
            </a:pPr>
            <a:r>
              <a:rPr lang="ru-RU" dirty="0" smtClean="0"/>
              <a:t>договор аренды предусматривает передачу права собственности на актив арендатору в конце срока аренды;</a:t>
            </a:r>
          </a:p>
          <a:p>
            <a:pPr marL="745200" lvl="1" indent="-457200">
              <a:buSzPct val="100000"/>
              <a:buFont typeface="+mj-lt"/>
              <a:buAutoNum type="alphaLcParenR"/>
            </a:pPr>
            <a:r>
              <a:rPr lang="ru-RU" dirty="0" smtClean="0"/>
              <a:t>арендатор имеет право на покупку актива по цене, которая, как ожидается, будет настолько ниже справедливой стоимости на дату реализации этого права, что на дату начала арендных отношений можно обоснованно ожидать реализации этого права;</a:t>
            </a:r>
          </a:p>
        </p:txBody>
      </p:sp>
    </p:spTree>
    <p:extLst>
      <p:ext uri="{BB962C8B-B14F-4D97-AF65-F5344CB8AC3E}">
        <p14:creationId xmlns:p14="http://schemas.microsoft.com/office/powerpoint/2010/main" val="34225998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Классификация аренды как финансовой </a:t>
            </a:r>
            <a:br>
              <a:rPr lang="ru-RU" dirty="0" smtClean="0"/>
            </a:br>
            <a:r>
              <a:rPr lang="ru-RU" sz="2000" dirty="0">
                <a:solidFill>
                  <a:srgbClr val="4F81BD">
                    <a:lumMod val="50000"/>
                  </a:srgbClr>
                </a:solidFill>
              </a:rPr>
              <a:t>(продолжение</a:t>
            </a:r>
            <a:r>
              <a:rPr lang="ru-RU" sz="2000" dirty="0" smtClean="0">
                <a:solidFill>
                  <a:srgbClr val="4F81BD">
                    <a:lumMod val="50000"/>
                  </a:srgbClr>
                </a:solidFill>
              </a:rPr>
              <a:t>)</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38</a:t>
            </a:fld>
            <a:endParaRPr lang="ru-RU" dirty="0"/>
          </a:p>
        </p:txBody>
      </p:sp>
      <p:sp>
        <p:nvSpPr>
          <p:cNvPr id="53251" name="Объект 2"/>
          <p:cNvSpPr>
            <a:spLocks noGrp="1"/>
          </p:cNvSpPr>
          <p:nvPr>
            <p:ph type="body" sz="quarter" idx="12"/>
          </p:nvPr>
        </p:nvSpPr>
        <p:spPr>
          <a:xfrm>
            <a:off x="358775" y="1178750"/>
            <a:ext cx="8439150" cy="3631763"/>
          </a:xfrm>
        </p:spPr>
        <p:txBody>
          <a:bodyPr/>
          <a:lstStyle/>
          <a:p>
            <a:pPr marL="745200" lvl="1" indent="-457200">
              <a:buSzPct val="100000"/>
              <a:buFont typeface="+mj-lt"/>
              <a:buAutoNum type="alphaLcParenR" startAt="3"/>
            </a:pPr>
            <a:r>
              <a:rPr lang="ru-RU" dirty="0" smtClean="0"/>
              <a:t>срок </a:t>
            </a:r>
            <a:r>
              <a:rPr lang="ru-RU" dirty="0"/>
              <a:t>аренды распространяется на значительную часть срока экономической службы актива даже при отсутствии передачи права собственности;</a:t>
            </a:r>
          </a:p>
          <a:p>
            <a:pPr marL="745200" lvl="1" indent="-457200">
              <a:buSzPct val="100000"/>
              <a:buFont typeface="+mj-lt"/>
              <a:buAutoNum type="alphaLcParenR" startAt="3"/>
            </a:pPr>
            <a:r>
              <a:rPr lang="ru-RU" dirty="0" smtClean="0"/>
              <a:t>на </a:t>
            </a:r>
            <a:r>
              <a:rPr lang="ru-RU" dirty="0"/>
              <a:t>дату начала арендных отношений </a:t>
            </a:r>
            <a:r>
              <a:rPr lang="ru-RU" dirty="0" smtClean="0"/>
              <a:t>приведённая </a:t>
            </a:r>
            <a:r>
              <a:rPr lang="ru-RU" dirty="0"/>
              <a:t>стоимость минимальных арендных платежей практически равна справедливой стоимости актива, являющегося предметом аренды;</a:t>
            </a:r>
          </a:p>
          <a:p>
            <a:pPr marL="745200" lvl="1" indent="-457200">
              <a:buSzPct val="100000"/>
              <a:buFont typeface="+mj-lt"/>
              <a:buAutoNum type="alphaLcParenR" startAt="3"/>
            </a:pPr>
            <a:r>
              <a:rPr lang="ru-RU" dirty="0" smtClean="0"/>
              <a:t>сданные </a:t>
            </a:r>
            <a:r>
              <a:rPr lang="ru-RU" dirty="0"/>
              <a:t>в аренду активы имеют такой специализированный характер, что только арендатор может использовать их без значительной модификации.</a:t>
            </a:r>
          </a:p>
        </p:txBody>
      </p:sp>
    </p:spTree>
    <p:extLst>
      <p:ext uri="{BB962C8B-B14F-4D97-AF65-F5344CB8AC3E}">
        <p14:creationId xmlns:p14="http://schemas.microsoft.com/office/powerpoint/2010/main" val="40889185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Другие факторы, которые могут привести </a:t>
            </a:r>
            <a:br>
              <a:rPr lang="ru-RU" dirty="0" smtClean="0"/>
            </a:br>
            <a:r>
              <a:rPr lang="ru-RU" dirty="0" smtClean="0"/>
              <a:t>к классификации аренды как финансовой:</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39</a:t>
            </a:fld>
            <a:endParaRPr lang="ru-RU" dirty="0"/>
          </a:p>
        </p:txBody>
      </p:sp>
      <p:sp>
        <p:nvSpPr>
          <p:cNvPr id="8" name="Объект 2"/>
          <p:cNvSpPr>
            <a:spLocks noGrp="1"/>
          </p:cNvSpPr>
          <p:nvPr>
            <p:ph type="body" sz="quarter" idx="12"/>
          </p:nvPr>
        </p:nvSpPr>
        <p:spPr>
          <a:xfrm>
            <a:off x="358775" y="1178750"/>
            <a:ext cx="8439150" cy="3200876"/>
          </a:xfrm>
        </p:spPr>
        <p:txBody>
          <a:bodyPr/>
          <a:lstStyle/>
          <a:p>
            <a:pPr marL="745200" lvl="1" indent="-457200">
              <a:buSzPct val="100000"/>
              <a:buFont typeface="+mj-lt"/>
              <a:buAutoNum type="alphaLcParenR"/>
            </a:pPr>
            <a:r>
              <a:rPr lang="ru-RU" dirty="0" smtClean="0"/>
              <a:t>если </a:t>
            </a:r>
            <a:r>
              <a:rPr lang="ru-RU" dirty="0"/>
              <a:t>у арендатора есть право на досрочное расторжение договора аренды, убытки арендодателя, связанные с расторжением договора, относятся на арендатора;</a:t>
            </a:r>
          </a:p>
          <a:p>
            <a:pPr marL="745200" lvl="1" indent="-457200">
              <a:buSzPct val="100000"/>
              <a:buFont typeface="+mj-lt"/>
              <a:buAutoNum type="alphaLcParenR"/>
            </a:pPr>
            <a:r>
              <a:rPr lang="ru-RU" dirty="0" smtClean="0"/>
              <a:t>прочие </a:t>
            </a:r>
            <a:r>
              <a:rPr lang="ru-RU" dirty="0"/>
              <a:t>доходы или убытки от колебаний справедливой оценки остаточной стоимости начисляются арендатору (например, в форме скидки с арендной платы, равной большей части выручки от продажи в конце срока аренды); и</a:t>
            </a:r>
          </a:p>
          <a:p>
            <a:pPr marL="745200" lvl="1" indent="-457200">
              <a:buSzPct val="100000"/>
              <a:buFont typeface="+mj-lt"/>
              <a:buAutoNum type="alphaLcParenR"/>
            </a:pPr>
            <a:r>
              <a:rPr lang="ru-RU" dirty="0" smtClean="0"/>
              <a:t>арендатор </a:t>
            </a:r>
            <a:r>
              <a:rPr lang="ru-RU" dirty="0"/>
              <a:t>имеет возможность продлить аренду </a:t>
            </a:r>
            <a:r>
              <a:rPr lang="ru-RU" dirty="0" smtClean="0"/>
              <a:t>ещё </a:t>
            </a:r>
            <a:r>
              <a:rPr lang="ru-RU" dirty="0"/>
              <a:t>на один срок при уровне арендной платы значительно ниже рыночного.</a:t>
            </a:r>
          </a:p>
        </p:txBody>
      </p:sp>
    </p:spTree>
    <p:extLst>
      <p:ext uri="{BB962C8B-B14F-4D97-AF65-F5344CB8AC3E}">
        <p14:creationId xmlns:p14="http://schemas.microsoft.com/office/powerpoint/2010/main" val="1050719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Аренда (лизинг)</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4</a:t>
            </a:fld>
            <a:endParaRPr lang="ru-RU" dirty="0"/>
          </a:p>
        </p:txBody>
      </p:sp>
      <p:sp>
        <p:nvSpPr>
          <p:cNvPr id="32771" name="Объект 2"/>
          <p:cNvSpPr>
            <a:spLocks noGrp="1"/>
          </p:cNvSpPr>
          <p:nvPr>
            <p:ph type="body" sz="quarter" idx="12"/>
          </p:nvPr>
        </p:nvSpPr>
        <p:spPr>
          <a:xfrm>
            <a:off x="358775" y="1178750"/>
            <a:ext cx="8439150" cy="4955203"/>
          </a:xfrm>
        </p:spPr>
        <p:txBody>
          <a:bodyPr/>
          <a:lstStyle/>
          <a:p>
            <a:r>
              <a:rPr lang="ru-RU" i="1" dirty="0" smtClean="0">
                <a:solidFill>
                  <a:srgbClr val="C00000"/>
                </a:solidFill>
              </a:rPr>
              <a:t>Аренда (лизинг) – это операция по передаче арендодателем арендатору в обмен на арендную плату или серию платежей право использования актива в течение согласованного срока. </a:t>
            </a:r>
          </a:p>
          <a:p>
            <a:r>
              <a:rPr lang="ru-RU" dirty="0" smtClean="0"/>
              <a:t>Арендные отношения широко распространены в России, </a:t>
            </a:r>
            <a:br>
              <a:rPr lang="ru-RU" dirty="0" smtClean="0"/>
            </a:br>
            <a:r>
              <a:rPr lang="ru-RU" dirty="0" smtClean="0"/>
              <a:t>хотя в сравнении с развитыми рынками российские предприятия пока ещё недостаточно активно </a:t>
            </a:r>
            <a:br>
              <a:rPr lang="ru-RU" dirty="0" smtClean="0"/>
            </a:br>
            <a:r>
              <a:rPr lang="ru-RU" dirty="0" smtClean="0"/>
              <a:t>используют те возможности, которые предоставляет договор аренды (лизинга), традиционно ориентируясь на привычные формы финансирования – кредиты банков и внутренние источники средств. </a:t>
            </a:r>
          </a:p>
          <a:p>
            <a:r>
              <a:rPr lang="ru-RU" i="1" dirty="0">
                <a:solidFill>
                  <a:srgbClr val="C00000"/>
                </a:solidFill>
              </a:rPr>
              <a:t>В чем же состоят основные преимущества и недостатки аренды (лизинга) в сравнении с другими формами финансирования капиталовложений?</a:t>
            </a:r>
          </a:p>
        </p:txBody>
      </p:sp>
    </p:spTree>
    <p:extLst>
      <p:ext uri="{BB962C8B-B14F-4D97-AF65-F5344CB8AC3E}">
        <p14:creationId xmlns:p14="http://schemas.microsoft.com/office/powerpoint/2010/main" val="160242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Контрольное задание</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40</a:t>
            </a:fld>
            <a:endParaRPr lang="ru-RU" dirty="0"/>
          </a:p>
        </p:txBody>
      </p:sp>
      <p:sp>
        <p:nvSpPr>
          <p:cNvPr id="8" name="Объект 2"/>
          <p:cNvSpPr>
            <a:spLocks noGrp="1"/>
          </p:cNvSpPr>
          <p:nvPr>
            <p:ph type="body" sz="quarter" idx="12"/>
          </p:nvPr>
        </p:nvSpPr>
        <p:spPr>
          <a:xfrm>
            <a:off x="358775" y="1178750"/>
            <a:ext cx="8439150" cy="1554272"/>
          </a:xfrm>
        </p:spPr>
        <p:txBody>
          <a:bodyPr/>
          <a:lstStyle/>
          <a:p>
            <a:r>
              <a:rPr lang="ru-RU" dirty="0" smtClean="0"/>
              <a:t>Проанализируйте рекламное объявление и классифицируйте предполагаемую операцию либо как операционный лизинг, либо как финансовый лизинг.</a:t>
            </a:r>
          </a:p>
          <a:p>
            <a:endParaRPr lang="ru-RU" dirty="0" smtClean="0"/>
          </a:p>
        </p:txBody>
      </p:sp>
    </p:spTree>
    <p:extLst>
      <p:ext uri="{BB962C8B-B14F-4D97-AF65-F5344CB8AC3E}">
        <p14:creationId xmlns:p14="http://schemas.microsoft.com/office/powerpoint/2010/main" val="3116116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Новый автомобиль за 1/3 цены!!!</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41</a:t>
            </a:fld>
            <a:endParaRPr lang="ru-RU" dirty="0"/>
          </a:p>
        </p:txBody>
      </p:sp>
      <p:sp>
        <p:nvSpPr>
          <p:cNvPr id="8" name="Объект 2"/>
          <p:cNvSpPr>
            <a:spLocks noGrp="1"/>
          </p:cNvSpPr>
          <p:nvPr>
            <p:ph type="body" sz="quarter" idx="12"/>
          </p:nvPr>
        </p:nvSpPr>
        <p:spPr>
          <a:xfrm>
            <a:off x="358775" y="1178750"/>
            <a:ext cx="8439150" cy="4370427"/>
          </a:xfrm>
        </p:spPr>
        <p:txBody>
          <a:bodyPr/>
          <a:lstStyle/>
          <a:p>
            <a:r>
              <a:rPr lang="ru-RU" dirty="0" smtClean="0"/>
              <a:t>Компания «Кале» предлагает Вашей фирме заключить договор лизинга на автомобиль «Мицубиси» любой модели и комплектации. </a:t>
            </a:r>
          </a:p>
          <a:p>
            <a:r>
              <a:rPr lang="ru-RU" dirty="0" smtClean="0"/>
              <a:t>Вы платите только 30% стоимости при заключении договора.</a:t>
            </a:r>
          </a:p>
          <a:p>
            <a:r>
              <a:rPr lang="ru-RU" dirty="0" smtClean="0"/>
              <a:t>Оставшуюся сумму Вы можете выплачивать в течение трёх-четырёх лет. </a:t>
            </a:r>
          </a:p>
          <a:p>
            <a:r>
              <a:rPr lang="ru-RU" dirty="0" smtClean="0"/>
              <a:t>Сделка не облагается налогом с продаж, право собственности на автомобиль остаётся у фирмы «Кале», </a:t>
            </a:r>
            <a:br>
              <a:rPr lang="ru-RU" dirty="0" smtClean="0"/>
            </a:br>
            <a:r>
              <a:rPr lang="ru-RU" b="1" dirty="0" smtClean="0">
                <a:solidFill>
                  <a:srgbClr val="C00000"/>
                </a:solidFill>
              </a:rPr>
              <a:t>а пользуетесь им Вы!</a:t>
            </a:r>
          </a:p>
          <a:p>
            <a:r>
              <a:rPr lang="ru-RU" dirty="0" smtClean="0"/>
              <a:t>По истечение срока лизинга автомобиль переходит в Вашу собственность! </a:t>
            </a:r>
          </a:p>
        </p:txBody>
      </p:sp>
    </p:spTree>
    <p:extLst>
      <p:ext uri="{BB962C8B-B14F-4D97-AF65-F5344CB8AC3E}">
        <p14:creationId xmlns:p14="http://schemas.microsoft.com/office/powerpoint/2010/main" val="39192519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Новый автомобиль за 1/3 цены!!!</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42</a:t>
            </a:fld>
            <a:endParaRPr lang="ru-RU" dirty="0"/>
          </a:p>
        </p:txBody>
      </p:sp>
      <p:sp>
        <p:nvSpPr>
          <p:cNvPr id="8" name="Объект 2"/>
          <p:cNvSpPr>
            <a:spLocks noGrp="1"/>
          </p:cNvSpPr>
          <p:nvPr>
            <p:ph type="body" sz="quarter" idx="12"/>
          </p:nvPr>
        </p:nvSpPr>
        <p:spPr>
          <a:xfrm>
            <a:off x="358775" y="1178750"/>
            <a:ext cx="8439150" cy="2769989"/>
          </a:xfrm>
        </p:spPr>
        <p:txBody>
          <a:bodyPr/>
          <a:lstStyle/>
          <a:p>
            <a:pPr marL="0" indent="0">
              <a:buNone/>
            </a:pPr>
            <a:r>
              <a:rPr lang="ru-RU" dirty="0" smtClean="0"/>
              <a:t>Также компания «Кале» готова предоставить Вам дополнительные услуги, включив их в лизинговые платежи, а именно:</a:t>
            </a:r>
          </a:p>
          <a:p>
            <a:pPr lvl="1"/>
            <a:r>
              <a:rPr lang="ru-RU" dirty="0" smtClean="0"/>
              <a:t>техническое обслуживание каждые 10 000 км пробега;</a:t>
            </a:r>
          </a:p>
          <a:p>
            <a:pPr lvl="1"/>
            <a:r>
              <a:rPr lang="ru-RU" dirty="0" smtClean="0"/>
              <a:t>сезонную замену шин;</a:t>
            </a:r>
          </a:p>
          <a:p>
            <a:pPr lvl="1"/>
            <a:r>
              <a:rPr lang="ru-RU" dirty="0" smtClean="0"/>
              <a:t>страхование автомобиля от угона и ущерба</a:t>
            </a:r>
          </a:p>
          <a:p>
            <a:pPr lvl="1"/>
            <a:r>
              <a:rPr lang="ru-RU" dirty="0" smtClean="0"/>
              <a:t>и многое другое!!!!</a:t>
            </a:r>
          </a:p>
        </p:txBody>
      </p:sp>
    </p:spTree>
    <p:extLst>
      <p:ext uri="{BB962C8B-B14F-4D97-AF65-F5344CB8AC3E}">
        <p14:creationId xmlns:p14="http://schemas.microsoft.com/office/powerpoint/2010/main" val="40924832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Новый автомобиль за 1/3 цены!!!</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43</a:t>
            </a:fld>
            <a:endParaRPr lang="ru-RU" dirty="0"/>
          </a:p>
        </p:txBody>
      </p:sp>
      <p:sp>
        <p:nvSpPr>
          <p:cNvPr id="8" name="Объект 2"/>
          <p:cNvSpPr>
            <a:spLocks noGrp="1"/>
          </p:cNvSpPr>
          <p:nvPr>
            <p:ph type="body" sz="quarter" idx="12"/>
          </p:nvPr>
        </p:nvSpPr>
        <p:spPr>
          <a:xfrm>
            <a:off x="358775" y="1178750"/>
            <a:ext cx="8439150" cy="4939814"/>
          </a:xfrm>
        </p:spPr>
        <p:txBody>
          <a:bodyPr/>
          <a:lstStyle/>
          <a:p>
            <a:r>
              <a:rPr lang="ru-RU" b="1" dirty="0" smtClean="0">
                <a:solidFill>
                  <a:srgbClr val="C00000"/>
                </a:solidFill>
              </a:rPr>
              <a:t>Анализ ситуации:</a:t>
            </a:r>
          </a:p>
          <a:p>
            <a:r>
              <a:rPr lang="ru-RU" dirty="0" smtClean="0"/>
              <a:t>Классификация аренды производится вначале аренды.</a:t>
            </a:r>
          </a:p>
          <a:p>
            <a:r>
              <a:rPr lang="ru-RU" dirty="0" smtClean="0"/>
              <a:t>Безусловно, в течение срока аренды могут быть внесены изменения в договор, что в свою очередь может привести к необходимости иной классификации.</a:t>
            </a:r>
          </a:p>
          <a:p>
            <a:r>
              <a:rPr lang="ru-RU" sz="2200" dirty="0" smtClean="0"/>
              <a:t>Например, </a:t>
            </a:r>
            <a:r>
              <a:rPr lang="ru-RU" sz="2200" dirty="0" smtClean="0">
                <a:solidFill>
                  <a:srgbClr val="C00000"/>
                </a:solidFill>
              </a:rPr>
              <a:t>первоначально аренда классифицируется как операционная</a:t>
            </a:r>
            <a:r>
              <a:rPr lang="ru-RU" sz="2200" dirty="0" smtClean="0"/>
              <a:t>, но по истечение двух из пяти лет арендатор может потребовать у арендодателя пересмотра условий таким образом, чтобы выкупить арендуемый актив по окончании срока аренды.</a:t>
            </a:r>
          </a:p>
          <a:p>
            <a:r>
              <a:rPr lang="ru-RU" sz="2200" dirty="0" smtClean="0"/>
              <a:t>Причём все риски по изменению рыночной цены актива с момента внесения изменений в договор ложатся на арендатора. </a:t>
            </a:r>
          </a:p>
          <a:p>
            <a:r>
              <a:rPr lang="ru-RU" sz="2200" dirty="0" smtClean="0"/>
              <a:t>В этом случае </a:t>
            </a:r>
            <a:r>
              <a:rPr lang="ru-RU" sz="2200" dirty="0" smtClean="0">
                <a:solidFill>
                  <a:srgbClr val="C00000"/>
                </a:solidFill>
              </a:rPr>
              <a:t>с момента внесения изменений в договор аренда классифицируется как финансовая</a:t>
            </a:r>
            <a:r>
              <a:rPr lang="ru-RU" sz="2200" dirty="0" smtClean="0"/>
              <a:t>.</a:t>
            </a:r>
          </a:p>
        </p:txBody>
      </p:sp>
    </p:spTree>
    <p:extLst>
      <p:ext uri="{BB962C8B-B14F-4D97-AF65-F5344CB8AC3E}">
        <p14:creationId xmlns:p14="http://schemas.microsoft.com/office/powerpoint/2010/main" val="34272980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Спасибо за внимание!</a:t>
            </a:r>
            <a:endParaRPr lang="ru-RU" dirty="0"/>
          </a:p>
        </p:txBody>
      </p:sp>
      <p:sp>
        <p:nvSpPr>
          <p:cNvPr id="3" name="Текст 2"/>
          <p:cNvSpPr>
            <a:spLocks noGrp="1"/>
          </p:cNvSpPr>
          <p:nvPr>
            <p:ph type="body" idx="1"/>
          </p:nvPr>
        </p:nvSpPr>
        <p:spPr/>
        <p:txBody>
          <a:bodyPr/>
          <a:lstStyle/>
          <a:p>
            <a:endParaRPr lang="ru-RU"/>
          </a:p>
        </p:txBody>
      </p:sp>
      <p:sp>
        <p:nvSpPr>
          <p:cNvPr id="4" name="Нижний колонтитул 3"/>
          <p:cNvSpPr>
            <a:spLocks noGrp="1"/>
          </p:cNvSpPr>
          <p:nvPr>
            <p:ph type="ftr" sz="quarter" idx="10"/>
          </p:nvPr>
        </p:nvSpPr>
        <p:spPr/>
        <p:txBody>
          <a:bodyPr/>
          <a:lstStyle/>
          <a:p>
            <a:r>
              <a:rPr lang="ru-RU" smtClean="0">
                <a:solidFill>
                  <a:prstClr val="white"/>
                </a:solidFill>
              </a:rPr>
              <a:t>Финансовый аудит</a:t>
            </a:r>
            <a:endParaRPr lang="ru-RU" dirty="0">
              <a:solidFill>
                <a:prstClr val="white"/>
              </a:solidFill>
            </a:endParaRPr>
          </a:p>
        </p:txBody>
      </p:sp>
      <p:sp>
        <p:nvSpPr>
          <p:cNvPr id="5" name="Номер слайда 4"/>
          <p:cNvSpPr>
            <a:spLocks noGrp="1"/>
          </p:cNvSpPr>
          <p:nvPr>
            <p:ph type="sldNum" sz="quarter" idx="11"/>
          </p:nvPr>
        </p:nvSpPr>
        <p:spPr/>
        <p:txBody>
          <a:bodyPr/>
          <a:lstStyle/>
          <a:p>
            <a:fld id="{BC1EE29D-1EA1-48ED-9B5D-BFC4AC156D0A}" type="slidenum">
              <a:rPr lang="ru-RU" smtClean="0"/>
              <a:pPr/>
              <a:t>44</a:t>
            </a:fld>
            <a:endParaRPr lang="ru-RU" dirty="0"/>
          </a:p>
        </p:txBody>
      </p:sp>
    </p:spTree>
    <p:extLst>
      <p:ext uri="{BB962C8B-B14F-4D97-AF65-F5344CB8AC3E}">
        <p14:creationId xmlns:p14="http://schemas.microsoft.com/office/powerpoint/2010/main" val="200973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Преимущества аренды для арендаторов</a:t>
            </a:r>
            <a:endParaRPr lang="ru-RU" dirty="0"/>
          </a:p>
        </p:txBody>
      </p:sp>
      <p:sp>
        <p:nvSpPr>
          <p:cNvPr id="6" name="Нижний колонтитул 5"/>
          <p:cNvSpPr>
            <a:spLocks noGrp="1"/>
          </p:cNvSpPr>
          <p:nvPr>
            <p:ph type="ftr" sz="quarter" idx="10"/>
          </p:nvPr>
        </p:nvSpPr>
        <p:spPr/>
        <p:txBody>
          <a:bodyPr/>
          <a:lstStyle/>
          <a:p>
            <a:r>
              <a:rPr lang="ru-RU" smtClean="0"/>
              <a:t>Финансовый аудит</a:t>
            </a:r>
            <a:endParaRPr lang="ru-RU"/>
          </a:p>
        </p:txBody>
      </p:sp>
      <p:sp>
        <p:nvSpPr>
          <p:cNvPr id="7" name="Номер слайда 6"/>
          <p:cNvSpPr>
            <a:spLocks noGrp="1"/>
          </p:cNvSpPr>
          <p:nvPr>
            <p:ph type="sldNum" sz="quarter" idx="11"/>
          </p:nvPr>
        </p:nvSpPr>
        <p:spPr/>
        <p:txBody>
          <a:bodyPr/>
          <a:lstStyle/>
          <a:p>
            <a:fld id="{45AD3DAA-7CEF-4352-B1AD-1FE607342651}" type="slidenum">
              <a:rPr lang="ru-RU" smtClean="0"/>
              <a:pPr/>
              <a:t>5</a:t>
            </a:fld>
            <a:endParaRPr lang="ru-RU" dirty="0"/>
          </a:p>
        </p:txBody>
      </p:sp>
      <p:sp>
        <p:nvSpPr>
          <p:cNvPr id="3" name="Содержимое 2"/>
          <p:cNvSpPr>
            <a:spLocks noGrp="1"/>
          </p:cNvSpPr>
          <p:nvPr>
            <p:ph type="body" sz="quarter" idx="12"/>
          </p:nvPr>
        </p:nvSpPr>
        <p:spPr/>
        <p:txBody>
          <a:bodyPr/>
          <a:lstStyle/>
          <a:p>
            <a:r>
              <a:rPr lang="ru-RU" smtClean="0"/>
              <a:t>аренда предполагает 100 %-ное финансирование и не требует быстрого возврата всей суммы долга;</a:t>
            </a:r>
          </a:p>
          <a:p>
            <a:r>
              <a:rPr lang="ru-RU" smtClean="0"/>
              <a:t>аренда обеспечивает финансирование арендатора в точном соответствии в потребностях в финансовых активах. Это особенно выгодно мелким заемщикам. При этом арендный договор может быть разработан с учетом специфических особенностей арендаторов;</a:t>
            </a:r>
          </a:p>
          <a:p>
            <a:r>
              <a:rPr lang="ru-RU" smtClean="0"/>
              <a:t>многие арендаторы имеют долгосрочные финансовые планы, в течение реализации которых их финансовые возможности в значительной степени ограничены. Аренда позволяет преодолеть такие ограничения и тем самым способствует большей мобильности при инвестиционном и финансовом планировании;</a:t>
            </a:r>
            <a:endParaRPr lang="ru-RU" dirty="0" smtClean="0"/>
          </a:p>
        </p:txBody>
      </p:sp>
    </p:spTree>
    <p:extLst>
      <p:ext uri="{BB962C8B-B14F-4D97-AF65-F5344CB8AC3E}">
        <p14:creationId xmlns:p14="http://schemas.microsoft.com/office/powerpoint/2010/main" val="26981061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Преимущества аренды для арендаторов</a:t>
            </a:r>
            <a:r>
              <a:rPr lang="ru-RU" sz="2000" dirty="0" smtClean="0"/>
              <a:t/>
            </a:r>
            <a:br>
              <a:rPr lang="ru-RU" sz="2000" dirty="0" smtClean="0"/>
            </a:br>
            <a:r>
              <a:rPr lang="ru-RU" sz="2000" dirty="0" smtClean="0"/>
              <a:t>(продолжение)</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6</a:t>
            </a:fld>
            <a:endParaRPr lang="ru-RU" dirty="0"/>
          </a:p>
        </p:txBody>
      </p:sp>
      <p:sp>
        <p:nvSpPr>
          <p:cNvPr id="34819" name="Объект 2"/>
          <p:cNvSpPr>
            <a:spLocks noGrp="1"/>
          </p:cNvSpPr>
          <p:nvPr>
            <p:ph type="body" sz="quarter" idx="12"/>
          </p:nvPr>
        </p:nvSpPr>
        <p:spPr>
          <a:xfrm>
            <a:off x="358775" y="1178750"/>
            <a:ext cx="8439150" cy="4893647"/>
          </a:xfrm>
        </p:spPr>
        <p:txBody>
          <a:bodyPr/>
          <a:lstStyle/>
          <a:p>
            <a:r>
              <a:rPr lang="ru-RU" sz="2200" dirty="0" smtClean="0"/>
              <a:t>при аренде вопросы приобретения и финансирования активов решаются одновременно;</a:t>
            </a:r>
          </a:p>
          <a:p>
            <a:r>
              <a:rPr lang="ru-RU" sz="2200" dirty="0" smtClean="0"/>
              <a:t>приобретение активов посредством аренды выполняет «золотое правило финансирования», согласно которому финансирование должно осуществляться в течение всего срока использования актива. Если при покупке актива используется заёмный капитал, </a:t>
            </a:r>
            <a:br>
              <a:rPr lang="ru-RU" sz="2200" dirty="0" smtClean="0"/>
            </a:br>
            <a:r>
              <a:rPr lang="ru-RU" sz="2200" dirty="0" smtClean="0"/>
              <a:t>то обычно требуется более быстрое погашение ссуды, чем в течение срока эксплуатации актива;</a:t>
            </a:r>
          </a:p>
          <a:p>
            <a:r>
              <a:rPr lang="ru-RU" sz="2200" dirty="0" smtClean="0"/>
              <a:t>аренда расширяет возможности арендатора в принятии решений. </a:t>
            </a:r>
            <a:br>
              <a:rPr lang="ru-RU" sz="2200" dirty="0" smtClean="0"/>
            </a:br>
            <a:r>
              <a:rPr lang="ru-RU" sz="2200" dirty="0" smtClean="0"/>
              <a:t>В то время как при покупке существует только альтернатива </a:t>
            </a:r>
            <a:br>
              <a:rPr lang="ru-RU" sz="2200" dirty="0" smtClean="0"/>
            </a:br>
            <a:r>
              <a:rPr lang="ru-RU" sz="2200" dirty="0" smtClean="0"/>
              <a:t>«не покупать», при аренде арендатор имеет более широкий выбор. Из договоров аренды с различными условиями арендатор может выбрать тот, который наиболее точно отвечает его потребностям и возможностям;</a:t>
            </a:r>
          </a:p>
        </p:txBody>
      </p:sp>
    </p:spTree>
    <p:extLst>
      <p:ext uri="{BB962C8B-B14F-4D97-AF65-F5344CB8AC3E}">
        <p14:creationId xmlns:p14="http://schemas.microsoft.com/office/powerpoint/2010/main" val="11871423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Преимущества аренды для арендаторов:</a:t>
            </a:r>
            <a:r>
              <a:rPr lang="ru-RU" sz="2000" dirty="0">
                <a:solidFill>
                  <a:srgbClr val="4F81BD">
                    <a:lumMod val="50000"/>
                  </a:srgbClr>
                </a:solidFill>
              </a:rPr>
              <a:t/>
            </a:r>
            <a:br>
              <a:rPr lang="ru-RU" sz="2000" dirty="0">
                <a:solidFill>
                  <a:srgbClr val="4F81BD">
                    <a:lumMod val="50000"/>
                  </a:srgbClr>
                </a:solidFill>
              </a:rPr>
            </a:br>
            <a:r>
              <a:rPr lang="ru-RU" sz="2000" dirty="0">
                <a:solidFill>
                  <a:srgbClr val="4F81BD">
                    <a:lumMod val="50000"/>
                  </a:srgbClr>
                </a:solidFill>
              </a:rPr>
              <a:t>(продолжение)</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7</a:t>
            </a:fld>
            <a:endParaRPr lang="ru-RU" dirty="0"/>
          </a:p>
        </p:txBody>
      </p:sp>
      <p:sp>
        <p:nvSpPr>
          <p:cNvPr id="35843" name="Объект 2"/>
          <p:cNvSpPr>
            <a:spLocks noGrp="1"/>
          </p:cNvSpPr>
          <p:nvPr>
            <p:ph type="body" sz="quarter" idx="12"/>
          </p:nvPr>
        </p:nvSpPr>
        <p:spPr/>
        <p:txBody>
          <a:bodyPr/>
          <a:lstStyle/>
          <a:p>
            <a:r>
              <a:rPr lang="ru-RU" smtClean="0"/>
              <a:t>в виду того, что арендные платежи осуществляются по фиксированному графику, арендатор имеет больше возможностей координировать затраты на финансирование капитальных вложений и поступления от реализации продукции, обеспечивая тем самым большую стабильность финансовых планов, чем это имеет место при покупке оборудования;</a:t>
            </a:r>
          </a:p>
          <a:p>
            <a:r>
              <a:rPr lang="ru-RU" smtClean="0"/>
              <a:t>аренда позволяет арендатору не имеющему значительных финансовых ресурсов, начать крупный проект;</a:t>
            </a:r>
          </a:p>
          <a:p>
            <a:r>
              <a:rPr lang="ru-RU" smtClean="0"/>
              <a:t>возможность получения высокой ликвидационной стоимости предмета лизинга в конце контракта является во многих случаях определяющим фактором для принятия решения о лизинге арендаторами;</a:t>
            </a:r>
          </a:p>
        </p:txBody>
      </p:sp>
    </p:spTree>
    <p:extLst>
      <p:ext uri="{BB962C8B-B14F-4D97-AF65-F5344CB8AC3E}">
        <p14:creationId xmlns:p14="http://schemas.microsoft.com/office/powerpoint/2010/main" val="11256848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Преимущества аренды для арендаторов: </a:t>
            </a:r>
            <a:r>
              <a:rPr lang="ru-RU" sz="2000" dirty="0">
                <a:solidFill>
                  <a:srgbClr val="4F81BD">
                    <a:lumMod val="50000"/>
                  </a:srgbClr>
                </a:solidFill>
              </a:rPr>
              <a:t/>
            </a:r>
            <a:br>
              <a:rPr lang="ru-RU" sz="2000" dirty="0">
                <a:solidFill>
                  <a:srgbClr val="4F81BD">
                    <a:lumMod val="50000"/>
                  </a:srgbClr>
                </a:solidFill>
              </a:rPr>
            </a:br>
            <a:r>
              <a:rPr lang="ru-RU" sz="2000" dirty="0">
                <a:solidFill>
                  <a:srgbClr val="4F81BD">
                    <a:lumMod val="50000"/>
                  </a:srgbClr>
                </a:solidFill>
              </a:rPr>
              <a:t>(продолжение)</a:t>
            </a:r>
            <a:endParaRPr lang="ru-RU" dirty="0"/>
          </a:p>
        </p:txBody>
      </p:sp>
      <p:sp>
        <p:nvSpPr>
          <p:cNvPr id="3" name="Нижний колонтитул 2"/>
          <p:cNvSpPr>
            <a:spLocks noGrp="1"/>
          </p:cNvSpPr>
          <p:nvPr>
            <p:ph type="ftr" sz="quarter" idx="10"/>
          </p:nvPr>
        </p:nvSpPr>
        <p:spPr/>
        <p:txBody>
          <a:bodyPr/>
          <a:lstStyle/>
          <a:p>
            <a:r>
              <a:rPr lang="ru-RU" smtClean="0"/>
              <a:t>Финансовый аудит</a:t>
            </a:r>
            <a:endParaRPr lang="ru-RU"/>
          </a:p>
        </p:txBody>
      </p:sp>
      <p:sp>
        <p:nvSpPr>
          <p:cNvPr id="4" name="Номер слайда 3"/>
          <p:cNvSpPr>
            <a:spLocks noGrp="1"/>
          </p:cNvSpPr>
          <p:nvPr>
            <p:ph type="sldNum" sz="quarter" idx="11"/>
          </p:nvPr>
        </p:nvSpPr>
        <p:spPr/>
        <p:txBody>
          <a:bodyPr/>
          <a:lstStyle/>
          <a:p>
            <a:fld id="{45AD3DAA-7CEF-4352-B1AD-1FE607342651}" type="slidenum">
              <a:rPr lang="ru-RU" smtClean="0"/>
              <a:pPr/>
              <a:t>8</a:t>
            </a:fld>
            <a:endParaRPr lang="ru-RU" dirty="0"/>
          </a:p>
        </p:txBody>
      </p:sp>
      <p:sp>
        <p:nvSpPr>
          <p:cNvPr id="36867" name="Объект 2"/>
          <p:cNvSpPr>
            <a:spLocks noGrp="1"/>
          </p:cNvSpPr>
          <p:nvPr>
            <p:ph type="body" sz="quarter" idx="12"/>
          </p:nvPr>
        </p:nvSpPr>
        <p:spPr/>
        <p:txBody>
          <a:bodyPr/>
          <a:lstStyle/>
          <a:p>
            <a:r>
              <a:rPr lang="ru-RU" smtClean="0"/>
              <a:t>государственная политика, в том числе в области налогообложения, как правило, направлена на поощрение и расширение операций аренды. </a:t>
            </a:r>
          </a:p>
          <a:p>
            <a:r>
              <a:rPr lang="ru-RU" smtClean="0"/>
              <a:t>Помимо перечисленных арендатор имеет ряд преимуществ в учете арендуемого имущества. К ним относятся:</a:t>
            </a:r>
          </a:p>
          <a:p>
            <a:r>
              <a:rPr lang="ru-RU" smtClean="0"/>
              <a:t>арендные платежи, уплачиваемые арендатором, включаются в себестоимость и уменьшают налоговую базу;</a:t>
            </a:r>
          </a:p>
          <a:p>
            <a:r>
              <a:rPr lang="ru-RU" smtClean="0"/>
              <a:t>операционная аренда не увеличивает долг в балансе арендатора и не затрагивает соотношений собственных и заемных средств, то есть возможности арендополучателя по получению дополнительных займов не снижается.</a:t>
            </a:r>
            <a:endParaRPr lang="ru-RU" dirty="0" smtClean="0"/>
          </a:p>
        </p:txBody>
      </p:sp>
    </p:spTree>
    <p:extLst>
      <p:ext uri="{BB962C8B-B14F-4D97-AF65-F5344CB8AC3E}">
        <p14:creationId xmlns:p14="http://schemas.microsoft.com/office/powerpoint/2010/main" val="39882684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Преимущества аренды (лизинга) для лизинговых компаний </a:t>
            </a:r>
            <a:r>
              <a:rPr lang="ru-RU" sz="2000" dirty="0" smtClean="0">
                <a:solidFill>
                  <a:srgbClr val="4F81BD">
                    <a:lumMod val="50000"/>
                  </a:srgbClr>
                </a:solidFill>
              </a:rPr>
              <a:t>(продолжение)</a:t>
            </a:r>
            <a:endParaRPr lang="ru-RU" dirty="0"/>
          </a:p>
        </p:txBody>
      </p:sp>
      <p:sp>
        <p:nvSpPr>
          <p:cNvPr id="4" name="Нижний колонтитул 3"/>
          <p:cNvSpPr>
            <a:spLocks noGrp="1"/>
          </p:cNvSpPr>
          <p:nvPr>
            <p:ph type="ftr" sz="quarter" idx="10"/>
          </p:nvPr>
        </p:nvSpPr>
        <p:spPr/>
        <p:txBody>
          <a:bodyPr/>
          <a:lstStyle/>
          <a:p>
            <a:r>
              <a:rPr lang="ru-RU" smtClean="0"/>
              <a:t>Финансовый аудит</a:t>
            </a:r>
            <a:endParaRPr lang="ru-RU"/>
          </a:p>
        </p:txBody>
      </p:sp>
      <p:sp>
        <p:nvSpPr>
          <p:cNvPr id="6" name="Номер слайда 5"/>
          <p:cNvSpPr>
            <a:spLocks noGrp="1"/>
          </p:cNvSpPr>
          <p:nvPr>
            <p:ph type="sldNum" sz="quarter" idx="11"/>
          </p:nvPr>
        </p:nvSpPr>
        <p:spPr/>
        <p:txBody>
          <a:bodyPr/>
          <a:lstStyle/>
          <a:p>
            <a:fld id="{45AD3DAA-7CEF-4352-B1AD-1FE607342651}" type="slidenum">
              <a:rPr lang="ru-RU" smtClean="0"/>
              <a:pPr/>
              <a:t>9</a:t>
            </a:fld>
            <a:endParaRPr lang="ru-RU" dirty="0"/>
          </a:p>
        </p:txBody>
      </p:sp>
      <p:sp>
        <p:nvSpPr>
          <p:cNvPr id="3" name="Объект 2"/>
          <p:cNvSpPr>
            <a:spLocks noGrp="1"/>
          </p:cNvSpPr>
          <p:nvPr>
            <p:ph type="body" sz="quarter" idx="12"/>
          </p:nvPr>
        </p:nvSpPr>
        <p:spPr>
          <a:xfrm>
            <a:off x="358775" y="1178750"/>
            <a:ext cx="8439150" cy="4585871"/>
          </a:xfrm>
        </p:spPr>
        <p:txBody>
          <a:bodyPr/>
          <a:lstStyle/>
          <a:p>
            <a:r>
              <a:rPr lang="ru-RU" dirty="0" smtClean="0"/>
              <a:t>поскольку передаваемое в аренду имущество </a:t>
            </a:r>
            <a:r>
              <a:rPr lang="ru-RU" dirty="0" err="1" smtClean="0"/>
              <a:t>остается</a:t>
            </a:r>
            <a:r>
              <a:rPr lang="ru-RU" dirty="0" smtClean="0"/>
              <a:t> в собственности арендодателя, последний может использовать его в непроизводственных целях (например, в качестве дополнительного обеспечения возвратности кредитных средств);</a:t>
            </a:r>
          </a:p>
          <a:p>
            <a:r>
              <a:rPr lang="ru-RU" dirty="0" smtClean="0"/>
              <a:t>при использовании режима ускоренной амортизации ликвидационная стоимость предмета аренды достаточно высока. Возврат её части после реализации предмета аренды может принести достаточно большую прибыль;</a:t>
            </a:r>
          </a:p>
          <a:p>
            <a:r>
              <a:rPr lang="ru-RU" dirty="0" smtClean="0"/>
              <a:t>аренда в отличии от денежного кредита снижает риск невозврата средств, так как арендодатель сохраняет право собственности на переданное в аренду имущество;</a:t>
            </a:r>
          </a:p>
        </p:txBody>
      </p:sp>
    </p:spTree>
    <p:extLst>
      <p:ext uri="{BB962C8B-B14F-4D97-AF65-F5344CB8AC3E}">
        <p14:creationId xmlns:p14="http://schemas.microsoft.com/office/powerpoint/2010/main" val="28709609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Шаблон учебной презентации ЦИПК">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Шаблон учебной презентации ЦИПК</Template>
  <TotalTime>180</TotalTime>
  <Words>3261</Words>
  <Application>Microsoft Office PowerPoint</Application>
  <PresentationFormat>Экран (4:3)</PresentationFormat>
  <Paragraphs>342</Paragraphs>
  <Slides>44</Slides>
  <Notes>35</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44</vt:i4>
      </vt:variant>
    </vt:vector>
  </HeadingPairs>
  <TitlesOfParts>
    <vt:vector size="49" baseType="lpstr">
      <vt:lpstr>Arial</vt:lpstr>
      <vt:lpstr>Calibri</vt:lpstr>
      <vt:lpstr>Times New Roman</vt:lpstr>
      <vt:lpstr>Wingdings</vt:lpstr>
      <vt:lpstr>Шаблон учебной презентации ЦИПК</vt:lpstr>
      <vt:lpstr>МСФО (IAS) 17 «Аренда»</vt:lpstr>
      <vt:lpstr>Содержание</vt:lpstr>
      <vt:lpstr>Учет финансовой и операционной аренды</vt:lpstr>
      <vt:lpstr>Аренда (лизинг)</vt:lpstr>
      <vt:lpstr>Преимущества аренды для арендаторов</vt:lpstr>
      <vt:lpstr>Преимущества аренды для арендаторов (продолжение)</vt:lpstr>
      <vt:lpstr>Преимущества аренды для арендаторов: (продолжение)</vt:lpstr>
      <vt:lpstr>Преимущества аренды для арендаторов:  (продолжение)</vt:lpstr>
      <vt:lpstr>Преимущества аренды (лизинга) для лизинговых компаний (продолжение)</vt:lpstr>
      <vt:lpstr>Преимущества аренды (лизинга) для лизинговых компаний (продолжение)</vt:lpstr>
      <vt:lpstr>Недостатки аренды для арендодателя:</vt:lpstr>
      <vt:lpstr>Классификация аренды (лизинга)</vt:lpstr>
      <vt:lpstr>Классификация аренды (лизинга)  (продолжение)</vt:lpstr>
      <vt:lpstr>Классификация аренды (лизинга) Пример (продолжение)</vt:lpstr>
      <vt:lpstr>Классификация аренды (лизинга) Пример (продолжение)</vt:lpstr>
      <vt:lpstr>Классификация аренды (лизинга) Пример (продолжение)</vt:lpstr>
      <vt:lpstr>Пример учета финансовой аренды</vt:lpstr>
      <vt:lpstr>Учет у лизингополучателя</vt:lpstr>
      <vt:lpstr>Таблица 1. Расчет суммы дисконтированных арендных платежей и процентных расходов</vt:lpstr>
      <vt:lpstr>Расчеты:</vt:lpstr>
      <vt:lpstr>Учет у лизингополучателя</vt:lpstr>
      <vt:lpstr>Учет у лизингополучателя:</vt:lpstr>
      <vt:lpstr>Термины и определения МСФО 17 «Аренда»</vt:lpstr>
      <vt:lpstr>Термины и определения МСФО 17 «Аренда»  (продолжение)</vt:lpstr>
      <vt:lpstr>Термины и определения МСФО 17 «Аренда»  (продолжение)</vt:lpstr>
      <vt:lpstr>Термины и определения МСФО 17 «Аренда» (продолжение)</vt:lpstr>
      <vt:lpstr>Термины и определения МСФО 17 «Аренда» (продолжение)</vt:lpstr>
      <vt:lpstr>Термины и определения МСФО 17 «Аренда» (продолжение)</vt:lpstr>
      <vt:lpstr>Термины и определения МСФО 17 «Аренда» (продолжение)</vt:lpstr>
      <vt:lpstr>Термины и определения МСФО 17 «Аренда» (продолжение)</vt:lpstr>
      <vt:lpstr>Термины и определения МСФО 17 «Аренда» (продолжение)</vt:lpstr>
      <vt:lpstr>Термины и определения МСФО 17 «Аренда» (продолжение)</vt:lpstr>
      <vt:lpstr>Термины и определения МСФО 17 «Аренда» (продолжение)</vt:lpstr>
      <vt:lpstr>Термины и определения МСФО 17 «Аренда» (продолжение)</vt:lpstr>
      <vt:lpstr>Термины и определения МСФО 17 «Аренда» (продолжение)</vt:lpstr>
      <vt:lpstr>Классификация аренды </vt:lpstr>
      <vt:lpstr>Классификация аренды как финансовой</vt:lpstr>
      <vt:lpstr>Классификация аренды как финансовой  (продолжение)</vt:lpstr>
      <vt:lpstr>Другие факторы, которые могут привести  к классификации аренды как финансовой:</vt:lpstr>
      <vt:lpstr>Контрольное задание</vt:lpstr>
      <vt:lpstr>Новый автомобиль за 1/3 цены!!!</vt:lpstr>
      <vt:lpstr>Новый автомобиль за 1/3 цены!!!</vt:lpstr>
      <vt:lpstr>Новый автомобиль за 1/3 цены!!!</vt:lpstr>
      <vt:lpstr>Спасибо за внимание!</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МСФО (IAS) 17 «Аренда»</dc:title>
  <dc:creator>Клименко Елена Игоревна</dc:creator>
  <cp:lastModifiedBy>Клименко Елена Игоревна</cp:lastModifiedBy>
  <cp:revision>18</cp:revision>
  <dcterms:created xsi:type="dcterms:W3CDTF">2014-01-27T07:51:14Z</dcterms:created>
  <dcterms:modified xsi:type="dcterms:W3CDTF">2018-02-12T08:45:56Z</dcterms:modified>
</cp:coreProperties>
</file>